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1" r:id="rId2"/>
    <p:sldId id="372" r:id="rId3"/>
    <p:sldId id="328" r:id="rId4"/>
    <p:sldId id="325" r:id="rId5"/>
    <p:sldId id="353" r:id="rId6"/>
    <p:sldId id="332" r:id="rId7"/>
    <p:sldId id="354" r:id="rId8"/>
    <p:sldId id="334" r:id="rId9"/>
    <p:sldId id="359" r:id="rId10"/>
    <p:sldId id="350" r:id="rId11"/>
    <p:sldId id="360" r:id="rId12"/>
    <p:sldId id="361" r:id="rId13"/>
    <p:sldId id="362" r:id="rId14"/>
    <p:sldId id="363" r:id="rId15"/>
    <p:sldId id="364" r:id="rId16"/>
    <p:sldId id="365" r:id="rId17"/>
    <p:sldId id="370" r:id="rId18"/>
    <p:sldId id="366" r:id="rId19"/>
    <p:sldId id="367" r:id="rId20"/>
    <p:sldId id="368" r:id="rId21"/>
    <p:sldId id="369" r:id="rId22"/>
    <p:sldId id="371" r:id="rId23"/>
    <p:sldId id="346" r:id="rId24"/>
  </p:sldIdLst>
  <p:sldSz cx="12192000" cy="6858000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69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207DC-BC1D-407F-9B3D-8FB03E63F6C4}" type="datetimeFigureOut">
              <a:rPr lang="en-US" smtClean="0"/>
              <a:t>18.01.2017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ACFE-2DBE-4409-A265-E2666EAE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F09184-2A89-4D1A-AE8E-CB3FCA663AE5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Rediģēt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  <a:endParaRPr lang="en-US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DDD2A4-7862-41D7-ABDB-92BB22108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/>
          </a:p>
        </p:txBody>
      </p:sp>
      <p:sp>
        <p:nvSpPr>
          <p:cNvPr id="20483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93EC0-0CCF-4CB3-924D-0E8D8ACB86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5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12EA-4AA5-4005-998F-B02A09890446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B592-0233-48C9-802A-22FA20185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8804-641D-4441-AD1C-165C915AA6A4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7999-D7E9-48F7-A42C-8BE9E204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7EF9-E404-4366-944E-6741C58EE058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2E7D-86A9-4FE7-A8E5-9C7D97AC3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74A5-7141-48A4-A0C6-529E90EB184F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A151-E537-456E-8650-F0F8ECD5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52D5-836D-49F8-97CD-FB70F798EEAC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1F3F-D585-4878-B825-983F0BDBD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99DE-91E7-4012-8A33-8962DDBA28AB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7BBB-9D31-4843-9AB1-E59584C9B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E526-26EE-4A96-8DC6-1A31B55561F0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B2604-C395-4A0E-BF4E-D864D3DE5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F328-C57E-43EC-9403-4A120A4C5B8B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A44D-9C04-435A-B957-6A4AC21AF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7C37-BD28-4577-8EDC-1EECF21AE8E2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2C5E-88A4-4FBB-BBF2-5DBF4260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6AEF-371A-4937-BAD0-047D8EADDBE4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F6D1-9AF1-432B-B61E-5315FDB19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F1D4-4FF4-4B5E-B0BE-1B65E0A28D61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330E-E19D-4F75-BC64-2DD77B42B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483B-E8B3-48A2-9255-7399C8A9ADA8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CFBB-FC84-4943-BF51-E83FB83D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14A-CBF6-4EA9-BF4D-A56507345ACA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375D-0EAC-469F-9D50-8AF64954C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3B81-2743-41CA-9062-23C01A6CDEBB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AF13-8157-4A9A-AEAF-B1417AC2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9E60-2416-4A94-BFA5-9AF69ED76709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286-24A0-41DE-9030-030DC440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A243-851F-478C-A82C-1AF58E84E4CD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C56D-BAE7-4F4B-9695-0B18AC525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AEE61-2DBB-45E0-A735-E8C43C52B53E}" type="datetimeFigureOut">
              <a:rPr lang="en-US"/>
              <a:pPr>
                <a:defRPr/>
              </a:pPr>
              <a:t>18.01.2017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EA18E-99FB-468C-AE07-FDAA692CA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latgale.lv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zemgale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kurzeme.lv/" TargetMode="External"/><Relationship Id="rId4" Type="http://schemas.openxmlformats.org/officeDocument/2006/relationships/hyperlink" Target="http://www.vidzeme.l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if.gov.l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gov.lv/" TargetMode="External"/><Relationship Id="rId2" Type="http://schemas.openxmlformats.org/officeDocument/2006/relationships/hyperlink" Target="http://www.kkf.l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m.gov.l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icrosoft.l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biedarbi.l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jaunatne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idejas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///</a:t>
            </a:r>
            <a:r>
              <a:rPr lang="en-US" dirty="0"/>
              <a:t> </a:t>
            </a:r>
            <a:r>
              <a:rPr lang="en-US" dirty="0" err="1"/>
              <a:t>Finansējums</a:t>
            </a:r>
            <a:r>
              <a:rPr lang="en-US" dirty="0"/>
              <a:t> </a:t>
            </a:r>
            <a:r>
              <a:rPr lang="en-US" dirty="0" err="1"/>
              <a:t>idejām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lv-LV" i="1" dirty="0"/>
              <a:t>Uldis Dūmiņš, Zemgales NVO Centra valdes priekšsēdētājs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lv-LV" dirty="0"/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lv-LV" sz="3000" b="1" dirty="0"/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lv-LV" sz="3000" b="1" dirty="0"/>
          </a:p>
        </p:txBody>
      </p:sp>
    </p:spTree>
    <p:extLst>
      <p:ext uri="{BB962C8B-B14F-4D97-AF65-F5344CB8AC3E}">
        <p14:creationId xmlns:p14="http://schemas.microsoft.com/office/powerpoint/2010/main" val="139784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fetch_59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-4763"/>
            <a:ext cx="9726612" cy="687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2" y="609600"/>
            <a:ext cx="9766617" cy="1320800"/>
          </a:xfrm>
        </p:spPr>
        <p:txBody>
          <a:bodyPr/>
          <a:lstStyle/>
          <a:p>
            <a:r>
              <a:rPr lang="en-US" dirty="0" err="1"/>
              <a:t>Kurzemes</a:t>
            </a:r>
            <a:r>
              <a:rPr lang="en-US" dirty="0"/>
              <a:t> / </a:t>
            </a:r>
            <a:r>
              <a:rPr lang="en-US" dirty="0" err="1"/>
              <a:t>Vidzemes</a:t>
            </a:r>
            <a:r>
              <a:rPr lang="en-US" dirty="0"/>
              <a:t> / </a:t>
            </a:r>
            <a:r>
              <a:rPr lang="en-US" dirty="0" err="1"/>
              <a:t>Zemgales</a:t>
            </a:r>
            <a:r>
              <a:rPr lang="en-US" dirty="0"/>
              <a:t> / </a:t>
            </a:r>
            <a:r>
              <a:rPr lang="en-US" dirty="0" err="1"/>
              <a:t>Latgales</a:t>
            </a:r>
            <a:br>
              <a:rPr lang="en-US" dirty="0"/>
            </a:br>
            <a:r>
              <a:rPr lang="en-US" b="1" dirty="0"/>
              <a:t>KULTŪRAS PROGRAMMA </a:t>
            </a:r>
            <a:r>
              <a:rPr lang="en-US" dirty="0"/>
              <a:t>/ 340 000 EUR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2160588"/>
            <a:ext cx="10051097" cy="3881437"/>
          </a:xfrm>
        </p:spPr>
        <p:txBody>
          <a:bodyPr/>
          <a:lstStyle/>
          <a:p>
            <a:r>
              <a:rPr lang="en-US" sz="2800" dirty="0" err="1"/>
              <a:t>Kultūras</a:t>
            </a:r>
            <a:r>
              <a:rPr lang="en-US" sz="2800" dirty="0"/>
              <a:t> </a:t>
            </a:r>
            <a:r>
              <a:rPr lang="en-US" sz="2800" dirty="0" err="1"/>
              <a:t>mantojuma</a:t>
            </a:r>
            <a:r>
              <a:rPr lang="en-US" sz="2800" dirty="0"/>
              <a:t> </a:t>
            </a:r>
            <a:r>
              <a:rPr lang="en-US" sz="2800" dirty="0" err="1"/>
              <a:t>apzināšana</a:t>
            </a:r>
            <a:r>
              <a:rPr lang="en-US" sz="2800" dirty="0"/>
              <a:t>, </a:t>
            </a:r>
            <a:r>
              <a:rPr lang="en-US" sz="2800" dirty="0" err="1"/>
              <a:t>saglabāšana</a:t>
            </a:r>
            <a:endParaRPr lang="en-US" sz="2800" dirty="0"/>
          </a:p>
          <a:p>
            <a:r>
              <a:rPr lang="en-US" sz="2800" dirty="0" err="1"/>
              <a:t>Kultūras</a:t>
            </a:r>
            <a:r>
              <a:rPr lang="en-US" sz="2800" dirty="0"/>
              <a:t> </a:t>
            </a:r>
            <a:r>
              <a:rPr lang="en-US" sz="2800" dirty="0" err="1"/>
              <a:t>attīstība</a:t>
            </a:r>
            <a:endParaRPr lang="en-US" sz="2800" dirty="0"/>
          </a:p>
          <a:p>
            <a:r>
              <a:rPr lang="en-US" sz="2800" dirty="0" err="1"/>
              <a:t>Kultūras</a:t>
            </a:r>
            <a:r>
              <a:rPr lang="en-US" sz="2800" dirty="0"/>
              <a:t> </a:t>
            </a:r>
            <a:r>
              <a:rPr lang="en-US" sz="2800" dirty="0" err="1"/>
              <a:t>pasākumi</a:t>
            </a:r>
            <a:endParaRPr lang="en-US" sz="2800" dirty="0"/>
          </a:p>
          <a:p>
            <a:r>
              <a:rPr lang="en-US" sz="2800" dirty="0" err="1"/>
              <a:t>Jaunrade</a:t>
            </a:r>
            <a:r>
              <a:rPr lang="en-US" sz="2800" dirty="0"/>
              <a:t> un </a:t>
            </a:r>
            <a:r>
              <a:rPr lang="en-US" sz="2800" dirty="0" err="1"/>
              <a:t>pētniecība</a:t>
            </a:r>
            <a:r>
              <a:rPr lang="en-US" sz="2800" dirty="0"/>
              <a:t> </a:t>
            </a:r>
            <a:r>
              <a:rPr lang="en-US" sz="2800" dirty="0" err="1"/>
              <a:t>kultūras</a:t>
            </a:r>
            <a:r>
              <a:rPr lang="en-US" sz="2800" dirty="0"/>
              <a:t> </a:t>
            </a:r>
            <a:r>
              <a:rPr lang="en-US" sz="2800" dirty="0" err="1"/>
              <a:t>jomā</a:t>
            </a:r>
            <a:endParaRPr lang="en-US" sz="2800" dirty="0"/>
          </a:p>
          <a:p>
            <a:r>
              <a:rPr lang="en-US" sz="2800" dirty="0" err="1"/>
              <a:t>Kultūras</a:t>
            </a:r>
            <a:r>
              <a:rPr lang="en-US" sz="2800" dirty="0"/>
              <a:t> </a:t>
            </a:r>
            <a:r>
              <a:rPr lang="en-US" sz="2800" dirty="0" err="1"/>
              <a:t>daudzveidība</a:t>
            </a:r>
            <a:r>
              <a:rPr lang="en-US" sz="2800" dirty="0"/>
              <a:t> …..</a:t>
            </a:r>
          </a:p>
          <a:p>
            <a:r>
              <a:rPr lang="en-US" dirty="0">
                <a:hlinkClick r:id="rId2"/>
              </a:rPr>
              <a:t>www.zemgale.lv</a:t>
            </a:r>
            <a:endParaRPr lang="en-US" dirty="0"/>
          </a:p>
          <a:p>
            <a:r>
              <a:rPr lang="en-US" dirty="0">
                <a:hlinkClick r:id="rId3"/>
              </a:rPr>
              <a:t>www.latgale.lv</a:t>
            </a:r>
            <a:endParaRPr lang="en-US" dirty="0"/>
          </a:p>
          <a:p>
            <a:r>
              <a:rPr lang="en-US" dirty="0">
                <a:hlinkClick r:id="rId4"/>
              </a:rPr>
              <a:t>www.vidzeme.lv</a:t>
            </a:r>
            <a:endParaRPr lang="en-US" dirty="0"/>
          </a:p>
          <a:p>
            <a:r>
              <a:rPr lang="en-US" dirty="0">
                <a:hlinkClick r:id="rId5"/>
              </a:rPr>
              <a:t>www.kurzeme.lv</a:t>
            </a:r>
            <a:r>
              <a:rPr lang="en-US" dirty="0"/>
              <a:t> </a:t>
            </a:r>
          </a:p>
        </p:txBody>
      </p:sp>
      <p:pic>
        <p:nvPicPr>
          <p:cNvPr id="2050" name="Picture 2" descr="Att&amp;emacr;lu rezult&amp;amacr;ti vaic&amp;amacr;jumam “zemgales kult&amp;umacr;ras programma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41" y="4932997"/>
            <a:ext cx="3338759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t&amp;emacr;lu rezult&amp;amacr;ti vaic&amp;amacr;jumam “Latvijas valsts me&amp;zcaron;i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41" y="3301112"/>
            <a:ext cx="3338759" cy="16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t&amp;emacr;lu rezult&amp;amacr;ti vaic&amp;amacr;jumam “jaunums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76" y="1635760"/>
            <a:ext cx="3059723" cy="14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0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Sabiedrības</a:t>
            </a:r>
            <a:r>
              <a:rPr lang="en-US" dirty="0"/>
              <a:t> </a:t>
            </a:r>
            <a:r>
              <a:rPr lang="en-US" dirty="0" err="1"/>
              <a:t>integrācijas</a:t>
            </a:r>
            <a:r>
              <a:rPr lang="en-US" dirty="0"/>
              <a:t> </a:t>
            </a:r>
            <a:r>
              <a:rPr lang="en-US" dirty="0" err="1"/>
              <a:t>fonds</a:t>
            </a:r>
            <a:br>
              <a:rPr lang="en-US" dirty="0"/>
            </a:br>
            <a:r>
              <a:rPr lang="en-US" dirty="0">
                <a:hlinkClick r:id="rId2"/>
              </a:rPr>
              <a:t>www.sif.gov.lv</a:t>
            </a:r>
            <a:r>
              <a:rPr lang="en-US" dirty="0"/>
              <a:t>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 NVO FONDS (2018.g.) / </a:t>
            </a:r>
            <a:r>
              <a:rPr lang="en-US" sz="1400" b="1" u="sng" dirty="0"/>
              <a:t>400 000 EUR</a:t>
            </a:r>
            <a:endParaRPr lang="en-US" sz="4000" b="1" u="sng" dirty="0"/>
          </a:p>
          <a:p>
            <a:r>
              <a:rPr lang="en-US" sz="4000" dirty="0"/>
              <a:t> </a:t>
            </a:r>
            <a:r>
              <a:rPr lang="en-US" sz="4000" dirty="0" err="1"/>
              <a:t>Atbalsts</a:t>
            </a:r>
            <a:r>
              <a:rPr lang="en-US" sz="4000" dirty="0"/>
              <a:t> LV </a:t>
            </a:r>
            <a:r>
              <a:rPr lang="en-US" sz="4000" dirty="0" err="1"/>
              <a:t>diasporai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en-US" sz="4000" dirty="0" err="1"/>
              <a:t>Mazākumtautības</a:t>
            </a:r>
            <a:r>
              <a:rPr lang="en-US" sz="4000" dirty="0"/>
              <a:t> / </a:t>
            </a:r>
            <a:r>
              <a:rPr lang="en-US" sz="4000" dirty="0" err="1"/>
              <a:t>latviešu</a:t>
            </a:r>
            <a:r>
              <a:rPr lang="en-US" sz="4000" dirty="0"/>
              <a:t> </a:t>
            </a:r>
            <a:r>
              <a:rPr lang="en-US" sz="4000" dirty="0" err="1"/>
              <a:t>valodas</a:t>
            </a:r>
            <a:r>
              <a:rPr lang="en-US" sz="4000" dirty="0"/>
              <a:t> </a:t>
            </a:r>
            <a:r>
              <a:rPr lang="en-US" sz="4000" dirty="0" err="1"/>
              <a:t>apguve</a:t>
            </a:r>
            <a:endParaRPr lang="en-US" sz="4000" dirty="0"/>
          </a:p>
          <a:p>
            <a:r>
              <a:rPr lang="en-US" sz="4000" dirty="0"/>
              <a:t> ESF / EEZ</a:t>
            </a:r>
            <a:endParaRPr lang="lv-LV" sz="4000" dirty="0"/>
          </a:p>
        </p:txBody>
      </p:sp>
      <p:pic>
        <p:nvPicPr>
          <p:cNvPr id="4" name="Picture 12" descr="Att&amp;emacr;lu rezult&amp;amacr;ti vaic&amp;amacr;jumam “ministru kabinets ģ&amp;emacr;rbonis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4" t="43162" r="20119" b="1757"/>
          <a:stretch/>
        </p:blipFill>
        <p:spPr bwMode="auto">
          <a:xfrm>
            <a:off x="8636000" y="-4885"/>
            <a:ext cx="3556000" cy="37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0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Valsts</a:t>
            </a:r>
            <a:r>
              <a:rPr lang="en-US" b="1" dirty="0"/>
              <a:t> </a:t>
            </a:r>
            <a:r>
              <a:rPr lang="en-US" b="1" dirty="0" err="1"/>
              <a:t>Kultūrkapitāla</a:t>
            </a:r>
            <a:r>
              <a:rPr lang="en-US" b="1" dirty="0"/>
              <a:t> </a:t>
            </a:r>
            <a:r>
              <a:rPr lang="en-US" b="1" dirty="0" err="1"/>
              <a:t>fonds</a:t>
            </a:r>
            <a:br>
              <a:rPr lang="en-US" b="1" dirty="0"/>
            </a:br>
            <a:r>
              <a:rPr lang="en-US" b="1" dirty="0"/>
              <a:t>LR </a:t>
            </a:r>
            <a:r>
              <a:rPr lang="en-US" b="1" dirty="0" err="1"/>
              <a:t>Kultūras</a:t>
            </a:r>
            <a:r>
              <a:rPr lang="en-US" b="1" dirty="0"/>
              <a:t> </a:t>
            </a:r>
            <a:r>
              <a:rPr lang="en-US" b="1" dirty="0" err="1"/>
              <a:t>ministrija</a:t>
            </a:r>
            <a:br>
              <a:rPr lang="en-US" dirty="0"/>
            </a:br>
            <a:r>
              <a:rPr lang="en-US" dirty="0">
                <a:hlinkClick r:id="rId2"/>
              </a:rPr>
              <a:t>www.kkf.lv</a:t>
            </a:r>
            <a:r>
              <a:rPr lang="en-US" dirty="0"/>
              <a:t> / </a:t>
            </a:r>
            <a:r>
              <a:rPr lang="en-US" dirty="0">
                <a:hlinkClick r:id="rId3"/>
              </a:rPr>
              <a:t>www.km.gov.lv</a:t>
            </a:r>
            <a:r>
              <a:rPr lang="en-US" dirty="0"/>
              <a:t> 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863" y="2709229"/>
            <a:ext cx="4184035" cy="3880772"/>
          </a:xfrm>
        </p:spPr>
        <p:txBody>
          <a:bodyPr/>
          <a:lstStyle/>
          <a:p>
            <a:r>
              <a:rPr lang="en-US" sz="3600" dirty="0"/>
              <a:t>Visas </a:t>
            </a:r>
            <a:r>
              <a:rPr lang="en-US" sz="3600" dirty="0" err="1"/>
              <a:t>kultūras</a:t>
            </a:r>
            <a:r>
              <a:rPr lang="en-US" sz="3600" dirty="0"/>
              <a:t> </a:t>
            </a:r>
            <a:r>
              <a:rPr lang="en-US" sz="3600" dirty="0" err="1"/>
              <a:t>nozares</a:t>
            </a:r>
            <a:endParaRPr lang="en-US" sz="3600" dirty="0"/>
          </a:p>
          <a:p>
            <a:r>
              <a:rPr lang="en-US" sz="3600" dirty="0" err="1"/>
              <a:t>Latvijai</a:t>
            </a:r>
            <a:r>
              <a:rPr lang="en-US" sz="3600" dirty="0"/>
              <a:t> - 100</a:t>
            </a:r>
            <a:endParaRPr lang="lv-LV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76019" y="2709229"/>
            <a:ext cx="4184034" cy="3880773"/>
          </a:xfrm>
        </p:spPr>
        <p:txBody>
          <a:bodyPr/>
          <a:lstStyle/>
          <a:p>
            <a:r>
              <a:rPr lang="en-US" sz="3600" dirty="0" err="1"/>
              <a:t>Kultūras</a:t>
            </a:r>
            <a:r>
              <a:rPr lang="en-US" sz="3600" dirty="0"/>
              <a:t> </a:t>
            </a:r>
            <a:r>
              <a:rPr lang="en-US" sz="3600" dirty="0" err="1"/>
              <a:t>ministrija</a:t>
            </a:r>
            <a:r>
              <a:rPr lang="en-US" sz="3600" dirty="0"/>
              <a:t> – </a:t>
            </a:r>
            <a:r>
              <a:rPr lang="en-US" sz="3600" dirty="0" err="1"/>
              <a:t>Latvijai</a:t>
            </a:r>
            <a:r>
              <a:rPr lang="en-US" sz="3600" dirty="0"/>
              <a:t> - 100</a:t>
            </a:r>
          </a:p>
        </p:txBody>
      </p:sp>
      <p:pic>
        <p:nvPicPr>
          <p:cNvPr id="3" name="Picture 2" descr="Att&amp;emacr;lu rezult&amp;amacr;ti vaic&amp;amacr;jumam “zemgales kult&amp;umacr;ras programm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41" y="4932997"/>
            <a:ext cx="3338759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2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Labklājības</a:t>
            </a:r>
            <a:r>
              <a:rPr lang="en-US" b="1" dirty="0"/>
              <a:t> </a:t>
            </a:r>
            <a:r>
              <a:rPr lang="en-US" b="1" dirty="0" err="1"/>
              <a:t>ministrija</a:t>
            </a:r>
            <a:r>
              <a:rPr lang="en-US" b="1" dirty="0"/>
              <a:t> </a:t>
            </a:r>
            <a:r>
              <a:rPr lang="en-US" dirty="0"/>
              <a:t>/ </a:t>
            </a:r>
            <a:r>
              <a:rPr lang="en-US" dirty="0">
                <a:hlinkClick r:id="rId2"/>
              </a:rPr>
              <a:t>www.lm.gov.lv</a:t>
            </a:r>
            <a:r>
              <a:rPr lang="en-US" dirty="0"/>
              <a:t>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81760"/>
            <a:ext cx="8596312" cy="5242560"/>
          </a:xfrm>
        </p:spPr>
        <p:txBody>
          <a:bodyPr/>
          <a:lstStyle/>
          <a:p>
            <a:r>
              <a:rPr lang="en-US" sz="3200" dirty="0"/>
              <a:t> </a:t>
            </a:r>
            <a:r>
              <a:rPr lang="en-US" sz="3200" dirty="0" err="1"/>
              <a:t>Sociālo</a:t>
            </a:r>
            <a:r>
              <a:rPr lang="en-US" sz="3200" dirty="0"/>
              <a:t> </a:t>
            </a:r>
            <a:r>
              <a:rPr lang="en-US" sz="3200" dirty="0" err="1"/>
              <a:t>uz</a:t>
            </a:r>
            <a:r>
              <a:rPr lang="lv-LV" sz="3200" dirty="0"/>
              <a:t>ņ</a:t>
            </a:r>
            <a:r>
              <a:rPr lang="en-US" sz="3200" dirty="0" err="1"/>
              <a:t>ēmumu</a:t>
            </a:r>
            <a:r>
              <a:rPr lang="en-US" sz="3200" dirty="0"/>
              <a:t> </a:t>
            </a:r>
            <a:r>
              <a:rPr lang="en-US" sz="3200" dirty="0" err="1"/>
              <a:t>veidošana</a:t>
            </a:r>
            <a:r>
              <a:rPr lang="en-US" sz="3200" dirty="0"/>
              <a:t> – ATBALSTS</a:t>
            </a:r>
          </a:p>
          <a:p>
            <a:r>
              <a:rPr lang="en-US" sz="3200" dirty="0"/>
              <a:t> SU </a:t>
            </a:r>
            <a:r>
              <a:rPr lang="en-US" sz="3200" dirty="0" err="1"/>
              <a:t>uzsākšanai</a:t>
            </a:r>
            <a:r>
              <a:rPr lang="en-US" sz="3200" dirty="0"/>
              <a:t> un </a:t>
            </a:r>
            <a:r>
              <a:rPr lang="en-US" sz="3200" dirty="0" err="1"/>
              <a:t>darbībai</a:t>
            </a:r>
            <a:r>
              <a:rPr lang="en-US" sz="3200" dirty="0"/>
              <a:t> (ALTUM)</a:t>
            </a:r>
          </a:p>
          <a:p>
            <a:endParaRPr lang="en-US" sz="3200" dirty="0"/>
          </a:p>
          <a:p>
            <a:r>
              <a:rPr lang="en-US" sz="3200" dirty="0"/>
              <a:t> KULDĪGA, 20. </a:t>
            </a:r>
            <a:r>
              <a:rPr lang="en-US" sz="3200" dirty="0" err="1"/>
              <a:t>janvāris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lv-LV" sz="3200" dirty="0"/>
              <a:t>CĒSIS, 25. janvāris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lv-LV" sz="3200" dirty="0"/>
              <a:t>JELGAVA, 27. janvāris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lv-LV" sz="3200" dirty="0"/>
              <a:t>RĒZEKNE, 1. februāris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lv-LV" sz="3200" dirty="0"/>
              <a:t>RĪGA, 3. februāris</a:t>
            </a:r>
          </a:p>
        </p:txBody>
      </p:sp>
      <p:pic>
        <p:nvPicPr>
          <p:cNvPr id="3074" name="Picture 2" descr="Att&amp;emacr;lu rezult&amp;amacr;ti vaic&amp;amacr;jumam “jaunum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70000"/>
            <a:ext cx="3810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5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Atbalsts darbinieku</a:t>
            </a:r>
            <a:br>
              <a:rPr lang="lv-LV" b="1" dirty="0"/>
            </a:br>
            <a:r>
              <a:rPr lang="lv-LV" b="1" dirty="0"/>
              <a:t>piesaistei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2160588"/>
            <a:ext cx="9411017" cy="3881437"/>
          </a:xfrm>
        </p:spPr>
        <p:txBody>
          <a:bodyPr/>
          <a:lstStyle/>
          <a:p>
            <a:r>
              <a:rPr lang="lv-LV" sz="4000" dirty="0"/>
              <a:t>Subsidētās darba vietas</a:t>
            </a:r>
          </a:p>
          <a:p>
            <a:r>
              <a:rPr lang="lv-LV" sz="4000" dirty="0"/>
              <a:t>Darbam nepieciešamo iemaņu attīstība NVO sektorā </a:t>
            </a:r>
            <a:r>
              <a:rPr lang="lv-LV" sz="2000" dirty="0"/>
              <a:t>(jaunieši 18-24, 90 EUR/m)</a:t>
            </a:r>
          </a:p>
          <a:p>
            <a:r>
              <a:rPr lang="lv-LV" sz="4000" dirty="0"/>
              <a:t>Pirmā darba pieredze jauniešiem</a:t>
            </a:r>
          </a:p>
          <a:p>
            <a:endParaRPr lang="en-US" dirty="0"/>
          </a:p>
        </p:txBody>
      </p:sp>
      <p:pic>
        <p:nvPicPr>
          <p:cNvPr id="1026" name="Picture 2" descr="http://www.patverums-dm.lv/svs/uploads/imag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0"/>
            <a:ext cx="56578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va.gov.lv/docs/28_554b700f6c6910.404289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43" y="5501641"/>
            <a:ext cx="6684052" cy="12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9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04838" y="214313"/>
            <a:ext cx="981233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lv-LV" sz="2800" b="1" dirty="0">
              <a:latin typeface="Trebuchet MS" pitchFamily="34" charset="0"/>
            </a:endParaRPr>
          </a:p>
          <a:p>
            <a:pPr marL="447675" indent="-4476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lv-LV" sz="2100" dirty="0">
              <a:latin typeface="Trebuchet MS" pitchFamily="34" charset="0"/>
            </a:endParaRPr>
          </a:p>
          <a:p>
            <a:pPr marL="449262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lv-LV" sz="4000" b="1" i="1" dirty="0">
                <a:solidFill>
                  <a:srgbClr val="FF0000"/>
                </a:solidFill>
                <a:latin typeface="Times New Roman" pitchFamily="18" charset="0"/>
              </a:rPr>
              <a:t>Microsoft</a:t>
            </a:r>
            <a:r>
              <a:rPr lang="lv-LV" sz="4000" b="1" dirty="0">
                <a:solidFill>
                  <a:srgbClr val="FF0000"/>
                </a:solidFill>
                <a:latin typeface="Trebuchet MS" pitchFamily="34" charset="0"/>
              </a:rPr>
              <a:t> Latvija </a:t>
            </a:r>
            <a:r>
              <a:rPr lang="lv-LV" sz="4000" dirty="0">
                <a:solidFill>
                  <a:srgbClr val="0D0D0D"/>
                </a:solidFill>
                <a:latin typeface="Trebuchet MS" pitchFamily="34" charset="0"/>
              </a:rPr>
              <a:t>(</a:t>
            </a:r>
            <a:r>
              <a:rPr lang="lv-LV" sz="4000" dirty="0">
                <a:solidFill>
                  <a:srgbClr val="0D0D0D"/>
                </a:solidFill>
                <a:latin typeface="Trebuchet MS" pitchFamily="34" charset="0"/>
                <a:hlinkClick r:id="rId2"/>
              </a:rPr>
              <a:t>www.microsoft.lv</a:t>
            </a:r>
            <a:r>
              <a:rPr lang="lv-LV" sz="4000" dirty="0">
                <a:solidFill>
                  <a:srgbClr val="0D0D0D"/>
                </a:solidFill>
                <a:latin typeface="Trebuchet MS" pitchFamily="34" charset="0"/>
              </a:rPr>
              <a:t> sadaļā Par </a:t>
            </a:r>
            <a:r>
              <a:rPr lang="lv-LV" sz="4000" i="1" dirty="0">
                <a:solidFill>
                  <a:srgbClr val="0D0D0D"/>
                </a:solidFill>
                <a:latin typeface="Trebuchet MS" pitchFamily="34" charset="0"/>
              </a:rPr>
              <a:t>Microsoft</a:t>
            </a:r>
            <a:r>
              <a:rPr lang="lv-LV" sz="4000" dirty="0">
                <a:solidFill>
                  <a:srgbClr val="0D0D0D"/>
                </a:solidFill>
                <a:latin typeface="Trebuchet MS" pitchFamily="34" charset="0"/>
              </a:rPr>
              <a:t>)</a:t>
            </a:r>
            <a:endParaRPr lang="lv-LV" sz="4000" dirty="0">
              <a:solidFill>
                <a:srgbClr val="0D0D0D"/>
              </a:solidFill>
            </a:endParaRPr>
          </a:p>
          <a:p>
            <a:pPr marL="889000" lvl="1" indent="-4397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lv-LV" sz="2800" dirty="0">
              <a:solidFill>
                <a:srgbClr val="0D0D0D"/>
              </a:solidFill>
            </a:endParaRPr>
          </a:p>
          <a:p>
            <a:pPr marL="1293813" lvl="2" indent="-4032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lv-LV" sz="2100" dirty="0">
                <a:latin typeface="Trebuchet MS" pitchFamily="34" charset="0"/>
              </a:rPr>
              <a:t>Atbalsts (datorprogrammas) </a:t>
            </a:r>
            <a:r>
              <a:rPr lang="lv-LV" sz="2100" b="1" u="sng" dirty="0">
                <a:latin typeface="Trebuchet MS" pitchFamily="34" charset="0"/>
              </a:rPr>
              <a:t>TIKAI</a:t>
            </a:r>
            <a:r>
              <a:rPr lang="lv-LV" sz="2100" dirty="0">
                <a:latin typeface="Trebuchet MS" pitchFamily="34" charset="0"/>
              </a:rPr>
              <a:t> sabiedriskā</a:t>
            </a:r>
          </a:p>
          <a:p>
            <a:pPr marL="1293813" lvl="2" indent="-4032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lv-LV" sz="2100" dirty="0">
                <a:latin typeface="Trebuchet MS" pitchFamily="34" charset="0"/>
              </a:rPr>
              <a:t>labuma NVO</a:t>
            </a:r>
            <a:endParaRPr lang="en-GB" sz="2100" dirty="0">
              <a:latin typeface="Trebuchet MS" pitchFamily="34" charset="0"/>
            </a:endParaRPr>
          </a:p>
        </p:txBody>
      </p:sp>
      <p:pic>
        <p:nvPicPr>
          <p:cNvPr id="34819" name="Picture 3" descr="1022_Microso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3759200"/>
            <a:ext cx="5764212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92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Citi </a:t>
            </a:r>
            <a:r>
              <a:rPr lang="en-US" b="1" dirty="0" err="1">
                <a:solidFill>
                  <a:srgbClr val="FF0000"/>
                </a:solidFill>
              </a:rPr>
              <a:t>privātie</a:t>
            </a:r>
            <a:r>
              <a:rPr lang="en-US" b="1" dirty="0"/>
              <a:t> </a:t>
            </a:r>
            <a:r>
              <a:rPr lang="en-US" b="1" dirty="0" err="1"/>
              <a:t>fondi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hlinkClick r:id="rId2"/>
              </a:rPr>
              <a:t>www.labiedarbi.lv</a:t>
            </a:r>
            <a:endParaRPr lang="en-US" sz="4800" dirty="0"/>
          </a:p>
          <a:p>
            <a:r>
              <a:rPr lang="en-US" sz="4800" dirty="0"/>
              <a:t>ABLV </a:t>
            </a:r>
            <a:r>
              <a:rPr lang="en-US" sz="4800" dirty="0" err="1"/>
              <a:t>Fonds</a:t>
            </a:r>
            <a:endParaRPr lang="en-US" sz="4800" dirty="0"/>
          </a:p>
          <a:p>
            <a:r>
              <a:rPr lang="en-US" sz="4800" dirty="0"/>
              <a:t>RBLF </a:t>
            </a:r>
            <a:r>
              <a:rPr lang="en-US" sz="4800" dirty="0" err="1"/>
              <a:t>Fonds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72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947" y="2170854"/>
            <a:ext cx="7766936" cy="1646302"/>
          </a:xfrm>
        </p:spPr>
        <p:txBody>
          <a:bodyPr/>
          <a:lstStyle/>
          <a:p>
            <a:r>
              <a:rPr lang="en-US" b="1" dirty="0" err="1"/>
              <a:t>Starptautiskais</a:t>
            </a:r>
            <a:r>
              <a:rPr lang="en-US" b="1" dirty="0"/>
              <a:t> </a:t>
            </a:r>
            <a:r>
              <a:rPr lang="en-US" b="1" dirty="0" err="1"/>
              <a:t>finansējums</a:t>
            </a:r>
            <a:r>
              <a:rPr lang="en-US" b="1" dirty="0"/>
              <a:t> </a:t>
            </a:r>
            <a:r>
              <a:rPr lang="en-US" b="1" dirty="0" err="1"/>
              <a:t>projektu</a:t>
            </a:r>
            <a:r>
              <a:rPr lang="en-US" b="1" dirty="0"/>
              <a:t> </a:t>
            </a:r>
            <a:r>
              <a:rPr lang="en-US" b="1" dirty="0" err="1"/>
              <a:t>idejām</a:t>
            </a:r>
            <a:endParaRPr lang="lv-LV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994005"/>
            <a:ext cx="2999194" cy="38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1"/>
          <p:cNvSpPr txBox="1">
            <a:spLocks/>
          </p:cNvSpPr>
          <p:nvPr/>
        </p:nvSpPr>
        <p:spPr>
          <a:xfrm>
            <a:off x="460375" y="182880"/>
            <a:ext cx="859631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lv-LV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375" y="950147"/>
            <a:ext cx="9791065" cy="5907853"/>
          </a:xfrm>
        </p:spPr>
      </p:pic>
    </p:spTree>
    <p:extLst>
      <p:ext uri="{BB962C8B-B14F-4D97-AF65-F5344CB8AC3E}">
        <p14:creationId xmlns:p14="http://schemas.microsoft.com/office/powerpoint/2010/main" val="265382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VAJADZĪBAS</a:t>
            </a:r>
            <a:endParaRPr lang="lv-LV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9883" y="2160983"/>
            <a:ext cx="4185618" cy="576262"/>
          </a:xfrm>
        </p:spPr>
        <p:txBody>
          <a:bodyPr/>
          <a:lstStyle/>
          <a:p>
            <a:pPr algn="r"/>
            <a:r>
              <a:rPr lang="en-US" sz="3600" b="1" dirty="0"/>
              <a:t>FINANSĒJUMS</a:t>
            </a:r>
            <a:endParaRPr lang="lv-LV" b="1" dirty="0"/>
          </a:p>
        </p:txBody>
      </p:sp>
      <p:sp>
        <p:nvSpPr>
          <p:cNvPr id="7" name="Arrow: Right 6"/>
          <p:cNvSpPr/>
          <p:nvPr/>
        </p:nvSpPr>
        <p:spPr>
          <a:xfrm>
            <a:off x="3824654" y="2141383"/>
            <a:ext cx="2620107" cy="61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243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611188" y="2060575"/>
            <a:ext cx="7921625" cy="45704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lv-LV" sz="2800" dirty="0">
                <a:solidFill>
                  <a:srgbClr val="002060"/>
                </a:solidFill>
                <a:latin typeface="Verdana" pitchFamily="34" charset="0"/>
              </a:rPr>
              <a:t>KA1 – personu mobilitāte mācību nolūkos (</a:t>
            </a:r>
            <a:r>
              <a:rPr lang="lv-LV" sz="2800" b="1" dirty="0">
                <a:solidFill>
                  <a:srgbClr val="002060"/>
                </a:solidFill>
                <a:latin typeface="Verdana" pitchFamily="34" charset="0"/>
              </a:rPr>
              <a:t>Mācību mobilitātes</a:t>
            </a:r>
            <a:r>
              <a:rPr lang="lv-LV" sz="2800" dirty="0">
                <a:solidFill>
                  <a:srgbClr val="002060"/>
                </a:solidFill>
                <a:latin typeface="Verdana" pitchFamily="34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lv-LV" sz="2800" dirty="0">
                <a:solidFill>
                  <a:srgbClr val="002060"/>
                </a:solidFill>
                <a:latin typeface="Verdana" pitchFamily="34" charset="0"/>
              </a:rPr>
              <a:t>KA2 – sadarbība inovāciju veicināšanai un labas prakses apmaiņai (</a:t>
            </a:r>
            <a:r>
              <a:rPr lang="lv-LV" sz="2800" b="1" dirty="0">
                <a:solidFill>
                  <a:srgbClr val="002060"/>
                </a:solidFill>
                <a:latin typeface="Verdana" pitchFamily="34" charset="0"/>
              </a:rPr>
              <a:t>Stratēģiskās partnerības</a:t>
            </a:r>
            <a:r>
              <a:rPr lang="lv-LV" sz="2800" dirty="0">
                <a:solidFill>
                  <a:srgbClr val="002060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6146" name="Picture 2" descr="Saist&amp;imacr;ts att&amp;emacr;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65" y="3847465"/>
            <a:ext cx="3010535" cy="30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tt&amp;emacr;lu rezult&amp;amacr;ti vaic&amp;amacr;jumam “jaunatnes starptautisko programmu aģent&amp;umacr;ra logo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26" y="3847465"/>
            <a:ext cx="3010535" cy="30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4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Jauniešiem</a:t>
            </a:r>
            <a:br>
              <a:rPr lang="lv-LV" dirty="0"/>
            </a:br>
            <a:r>
              <a:rPr lang="lv-LV" dirty="0"/>
              <a:t>13 – 30 (!)</a:t>
            </a:r>
            <a:endParaRPr lang="en-US" dirty="0"/>
          </a:p>
        </p:txBody>
      </p:sp>
      <p:sp>
        <p:nvSpPr>
          <p:cNvPr id="31746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>
                <a:hlinkClick r:id="rId2"/>
              </a:rPr>
              <a:t>www.jaunatne.gov.lv</a:t>
            </a:r>
            <a:endParaRPr lang="lv-LV" sz="2800" dirty="0"/>
          </a:p>
          <a:p>
            <a:r>
              <a:rPr lang="lv-LV" sz="2800" dirty="0"/>
              <a:t>NEFORMĀLĀ IZGLĪTĪBA</a:t>
            </a:r>
          </a:p>
          <a:p>
            <a:r>
              <a:rPr lang="lv-LV" sz="2800" dirty="0"/>
              <a:t>Apakšaktivitātes:</a:t>
            </a:r>
          </a:p>
          <a:p>
            <a:pPr lvl="1"/>
            <a:r>
              <a:rPr lang="lv-LV" sz="2400" dirty="0"/>
              <a:t>Jauniešu </a:t>
            </a:r>
            <a:r>
              <a:rPr lang="lv-LV" sz="2400" b="1" dirty="0"/>
              <a:t>apmaiņas</a:t>
            </a:r>
          </a:p>
          <a:p>
            <a:pPr lvl="1"/>
            <a:r>
              <a:rPr lang="lv-LV" sz="2400" dirty="0"/>
              <a:t>Eiropas </a:t>
            </a:r>
            <a:r>
              <a:rPr lang="lv-LV" sz="2400" b="1" dirty="0"/>
              <a:t>Brīvprātīgais</a:t>
            </a:r>
            <a:r>
              <a:rPr lang="lv-LV" sz="2400" dirty="0"/>
              <a:t> darbs</a:t>
            </a:r>
          </a:p>
          <a:p>
            <a:pPr lvl="1"/>
            <a:r>
              <a:rPr lang="lv-LV" sz="2400" dirty="0"/>
              <a:t>Mācību un sadarbības </a:t>
            </a:r>
            <a:r>
              <a:rPr lang="lv-LV" sz="2400" b="1" dirty="0"/>
              <a:t>tīklu</a:t>
            </a:r>
            <a:r>
              <a:rPr lang="lv-LV" sz="2400" dirty="0"/>
              <a:t> veidošana</a:t>
            </a:r>
          </a:p>
          <a:p>
            <a:pPr lvl="1"/>
            <a:r>
              <a:rPr lang="lv-LV" sz="2400" dirty="0"/>
              <a:t>Stratēģiskās </a:t>
            </a:r>
            <a:r>
              <a:rPr lang="lv-LV" sz="2400" b="1" dirty="0"/>
              <a:t>partnerības</a:t>
            </a:r>
          </a:p>
          <a:p>
            <a:pPr lvl="1"/>
            <a:r>
              <a:rPr lang="lv-LV" sz="2400" b="1" dirty="0"/>
              <a:t>Strukturētais</a:t>
            </a:r>
            <a:r>
              <a:rPr lang="lv-LV" sz="2400" dirty="0"/>
              <a:t> dialogs</a:t>
            </a:r>
            <a:endParaRPr lang="en-US" sz="2400" dirty="0"/>
          </a:p>
        </p:txBody>
      </p:sp>
      <p:pic>
        <p:nvPicPr>
          <p:cNvPr id="31748" name="Picture 4" descr="Erasmus+_vect_P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7338" y="-2381"/>
            <a:ext cx="42846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tt&amp;emacr;lu rezult&amp;amacr;ti vaic&amp;amacr;jumam “jaunatnes starptautisko programmu aģent&amp;umacr;ra logo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6" y="185817"/>
            <a:ext cx="3010535" cy="30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9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tt&amp;emacr;lu rezult&amp;amacr;ti vaic&amp;amacr;jumam “eiropa pilso&amp;ncedil;ie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198881"/>
            <a:ext cx="2857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Eiropa</a:t>
            </a:r>
            <a:r>
              <a:rPr lang="en-US" sz="4400" b="1" dirty="0"/>
              <a:t> </a:t>
            </a:r>
            <a:r>
              <a:rPr lang="en-US" sz="4400" b="1" dirty="0" err="1"/>
              <a:t>Pilsoņiem</a:t>
            </a:r>
            <a:endParaRPr lang="lv-LV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2160588"/>
            <a:ext cx="10315257" cy="3881437"/>
          </a:xfrm>
        </p:spPr>
        <p:txBody>
          <a:bodyPr/>
          <a:lstStyle/>
          <a:p>
            <a:r>
              <a:rPr lang="en-US" sz="3600" dirty="0"/>
              <a:t> </a:t>
            </a:r>
            <a:r>
              <a:rPr lang="en-US" sz="3600" dirty="0" err="1"/>
              <a:t>Iedzīvotāji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 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Vēsturiskā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atmiņa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Eiropā</a:t>
            </a:r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Izpratne</a:t>
            </a:r>
            <a:r>
              <a:rPr lang="en-US" sz="3600" dirty="0">
                <a:sym typeface="Wingdings" panose="05000000000000000000" pitchFamily="2" charset="2"/>
              </a:rPr>
              <a:t> + </a:t>
            </a:r>
            <a:r>
              <a:rPr lang="en-US" sz="3600" dirty="0" err="1">
                <a:sym typeface="Wingdings" panose="05000000000000000000" pitchFamily="2" charset="2"/>
              </a:rPr>
              <a:t>iespējas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piedalīties</a:t>
            </a:r>
            <a:r>
              <a:rPr lang="en-US" sz="3600" dirty="0">
                <a:sym typeface="Wingdings" panose="05000000000000000000" pitchFamily="2" charset="2"/>
              </a:rPr>
              <a:t> ES </a:t>
            </a:r>
            <a:r>
              <a:rPr lang="en-US" sz="3600" dirty="0" err="1">
                <a:sym typeface="Wingdings" panose="05000000000000000000" pitchFamily="2" charset="2"/>
              </a:rPr>
              <a:t>politikas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veidošanas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procesā</a:t>
            </a:r>
            <a:r>
              <a:rPr lang="en-US" sz="3600" dirty="0">
                <a:sym typeface="Wingdings" panose="05000000000000000000" pitchFamily="2" charset="2"/>
              </a:rPr>
              <a:t> (</a:t>
            </a:r>
            <a:r>
              <a:rPr lang="en-US" sz="3600" dirty="0" err="1">
                <a:sym typeface="Wingdings" panose="05000000000000000000" pitchFamily="2" charset="2"/>
              </a:rPr>
              <a:t>pils.līdzd</a:t>
            </a:r>
            <a:r>
              <a:rPr lang="en-US" sz="3600" dirty="0">
                <a:sym typeface="Wingdings" panose="05000000000000000000" pitchFamily="2" charset="2"/>
              </a:rPr>
              <a:t>.)</a:t>
            </a:r>
          </a:p>
          <a:p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Pašvaldības</a:t>
            </a:r>
            <a:r>
              <a:rPr lang="en-US" sz="3600" dirty="0">
                <a:sym typeface="Wingdings" panose="05000000000000000000" pitchFamily="2" charset="2"/>
              </a:rPr>
              <a:t> / NVO (</a:t>
            </a:r>
            <a:r>
              <a:rPr lang="en-US" sz="3600" b="1" dirty="0">
                <a:sym typeface="Wingdings" panose="05000000000000000000" pitchFamily="2" charset="2"/>
              </a:rPr>
              <a:t>01.marts</a:t>
            </a:r>
            <a:r>
              <a:rPr lang="en-US" sz="3600" dirty="0">
                <a:sym typeface="Wingdings" panose="05000000000000000000" pitchFamily="2" charset="2"/>
              </a:rPr>
              <a:t>)</a:t>
            </a:r>
          </a:p>
          <a:p>
            <a:r>
              <a:rPr lang="en-US" sz="3600" dirty="0">
                <a:sym typeface="Wingdings" panose="05000000000000000000" pitchFamily="2" charset="2"/>
              </a:rPr>
              <a:t> 185 m EUR</a:t>
            </a:r>
            <a:endParaRPr lang="lv-LV" sz="3600" dirty="0"/>
          </a:p>
        </p:txBody>
      </p:sp>
      <p:pic>
        <p:nvPicPr>
          <p:cNvPr id="8194" name="Picture 2" descr="Att&amp;emacr;lu rezult&amp;amacr;ti vaic&amp;amacr;jumam “eiropa pilso&amp;ncedil;ie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41" y="0"/>
            <a:ext cx="4240159" cy="1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4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779463"/>
            <a:ext cx="6934200" cy="5641975"/>
          </a:xfrm>
        </p:spPr>
        <p:txBody>
          <a:bodyPr>
            <a:normAutofit/>
          </a:bodyPr>
          <a:lstStyle/>
          <a:p>
            <a:endParaRPr lang="lv-LV" sz="4400"/>
          </a:p>
          <a:p>
            <a:endParaRPr lang="lv-LV" sz="4400"/>
          </a:p>
          <a:p>
            <a:endParaRPr lang="lv-LV" sz="4400"/>
          </a:p>
          <a:p>
            <a:r>
              <a:rPr lang="lv-LV" sz="4400">
                <a:solidFill>
                  <a:srgbClr val="BD1E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uldis</a:t>
            </a:r>
            <a:r>
              <a:rPr lang="lv-LV" sz="4400">
                <a:solidFill>
                  <a:srgbClr val="BD1E03"/>
                </a:solidFill>
              </a:rPr>
              <a:t>@zemgalei.lv</a:t>
            </a:r>
          </a:p>
          <a:p>
            <a:r>
              <a:rPr lang="lv-LV" sz="4400"/>
              <a:t>T. </a:t>
            </a:r>
            <a:r>
              <a:rPr lang="lv-LV" sz="4400">
                <a:latin typeface="Arial" charset="0"/>
              </a:rPr>
              <a:t>29802373</a:t>
            </a:r>
          </a:p>
          <a:p>
            <a:endParaRPr lang="lv-LV" sz="4400"/>
          </a:p>
        </p:txBody>
      </p:sp>
      <p:pic>
        <p:nvPicPr>
          <p:cNvPr id="58370" name="Picture 4" descr="MCj04352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88913"/>
            <a:ext cx="5457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http://zemgalei.lv/pub/3a519adaf8affee11f933b19f9ece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93663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2" descr="QRC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543175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zemgalei.lv/pub/3a519adaf8affee11f933b19f9ece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9388"/>
            <a:ext cx="96932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isnstūris 2"/>
          <p:cNvSpPr/>
          <p:nvPr/>
        </p:nvSpPr>
        <p:spPr>
          <a:xfrm>
            <a:off x="7085013" y="4445000"/>
            <a:ext cx="150812" cy="150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5" name="Taisnstūris 4"/>
          <p:cNvSpPr/>
          <p:nvPr/>
        </p:nvSpPr>
        <p:spPr>
          <a:xfrm>
            <a:off x="4121150" y="3803650"/>
            <a:ext cx="150813" cy="150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FAKTI</a:t>
            </a:r>
            <a:r>
              <a:rPr lang="lv-LV"/>
              <a:t> </a:t>
            </a:r>
            <a:r>
              <a:rPr lang="lv-LV">
                <a:sym typeface="Wingdings" pitchFamily="2" charset="2"/>
              </a:rPr>
              <a:t></a:t>
            </a:r>
            <a:endParaRPr lang="lv-LV"/>
          </a:p>
        </p:txBody>
      </p:sp>
      <p:sp>
        <p:nvSpPr>
          <p:cNvPr id="38914" name="Satura vietturis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183062" cy="3881437"/>
          </a:xfrm>
        </p:spPr>
        <p:txBody>
          <a:bodyPr/>
          <a:lstStyle/>
          <a:p>
            <a:r>
              <a:rPr lang="lv-LV" sz="2400" dirty="0"/>
              <a:t>1998 (</a:t>
            </a:r>
            <a:r>
              <a:rPr lang="lv-LV" sz="2400" b="1" dirty="0"/>
              <a:t>1</a:t>
            </a:r>
            <a:r>
              <a:rPr lang="en-US" sz="2400" b="1" dirty="0"/>
              <a:t>8</a:t>
            </a:r>
            <a:r>
              <a:rPr lang="lv-LV" sz="2400" b="1" dirty="0"/>
              <a:t> gadi</a:t>
            </a:r>
            <a:r>
              <a:rPr lang="lv-LV" sz="2400" dirty="0"/>
              <a:t>)</a:t>
            </a:r>
          </a:p>
          <a:p>
            <a:r>
              <a:rPr lang="lv-LV" sz="2400" dirty="0"/>
              <a:t>Pilsoniskā sabiedrība / līdzdalība</a:t>
            </a:r>
          </a:p>
          <a:p>
            <a:r>
              <a:rPr lang="lv-LV" sz="2400" dirty="0"/>
              <a:t>Grupas:</a:t>
            </a:r>
          </a:p>
          <a:p>
            <a:pPr lvl="1"/>
            <a:r>
              <a:rPr lang="lv-LV" sz="2000" dirty="0"/>
              <a:t>NVO</a:t>
            </a:r>
          </a:p>
          <a:p>
            <a:pPr lvl="1"/>
            <a:r>
              <a:rPr lang="lv-LV" sz="2000" dirty="0"/>
              <a:t>Jaunieši</a:t>
            </a:r>
          </a:p>
          <a:p>
            <a:pPr lvl="1"/>
            <a:r>
              <a:rPr lang="lv-LV" sz="2000" dirty="0"/>
              <a:t>Pieaugušie</a:t>
            </a:r>
          </a:p>
          <a:p>
            <a:endParaRPr lang="lv-LV" sz="2400" dirty="0"/>
          </a:p>
        </p:txBody>
      </p:sp>
      <p:sp>
        <p:nvSpPr>
          <p:cNvPr id="38915" name="Satura vietturis 3"/>
          <p:cNvSpPr>
            <a:spLocks noGrp="1"/>
          </p:cNvSpPr>
          <p:nvPr>
            <p:ph sz="half" idx="2"/>
          </p:nvPr>
        </p:nvSpPr>
        <p:spPr>
          <a:xfrm>
            <a:off x="5089524" y="2160588"/>
            <a:ext cx="4845783" cy="3881437"/>
          </a:xfrm>
        </p:spPr>
        <p:txBody>
          <a:bodyPr/>
          <a:lstStyle/>
          <a:p>
            <a:r>
              <a:rPr lang="lv-LV" sz="2400" dirty="0"/>
              <a:t>Vidēji 15 projekti gadā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Mazākais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projekts</a:t>
            </a:r>
            <a:r>
              <a:rPr lang="en-US" sz="2400" dirty="0">
                <a:solidFill>
                  <a:schemeClr val="tx1"/>
                </a:solidFill>
              </a:rPr>
              <a:t> 200 EUR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Lielākais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projekts</a:t>
            </a:r>
            <a:r>
              <a:rPr lang="en-US" sz="2400" dirty="0">
                <a:solidFill>
                  <a:schemeClr val="tx1"/>
                </a:solidFill>
              </a:rPr>
              <a:t> 819 000 EUR</a:t>
            </a:r>
            <a:endParaRPr lang="lv-LV" sz="2400" dirty="0"/>
          </a:p>
          <a:p>
            <a:r>
              <a:rPr lang="lv-LV" sz="2400" dirty="0"/>
              <a:t>Pilsētas:</a:t>
            </a:r>
          </a:p>
          <a:p>
            <a:pPr lvl="1"/>
            <a:r>
              <a:rPr lang="lv-LV" sz="2200" dirty="0"/>
              <a:t>Jelgava</a:t>
            </a:r>
          </a:p>
          <a:p>
            <a:pPr lvl="1"/>
            <a:r>
              <a:rPr lang="lv-LV" sz="2200" dirty="0"/>
              <a:t>Jēkabpils</a:t>
            </a:r>
          </a:p>
          <a:p>
            <a:pPr lvl="1"/>
            <a:r>
              <a:rPr lang="lv-LV" sz="2200" dirty="0"/>
              <a:t>Aizkraukle / Jaunjelgava</a:t>
            </a:r>
          </a:p>
          <a:p>
            <a:pPr lvl="1"/>
            <a:r>
              <a:rPr lang="lv-LV" sz="2200" dirty="0"/>
              <a:t>Rīga</a:t>
            </a:r>
          </a:p>
        </p:txBody>
      </p:sp>
      <p:pic>
        <p:nvPicPr>
          <p:cNvPr id="38916" name="Attēls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3" y="65088"/>
            <a:ext cx="279876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Ikdienas pakalpojumi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77863" y="1366838"/>
            <a:ext cx="9809162" cy="52800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6200" b="1" dirty="0">
                <a:solidFill>
                  <a:srgbClr val="C00000"/>
                </a:solidFill>
              </a:rPr>
              <a:t>K</a:t>
            </a:r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onsultācijas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5700" b="1" dirty="0">
                <a:solidFill>
                  <a:srgbClr val="C00000"/>
                </a:solidFill>
              </a:rPr>
              <a:t>S</a:t>
            </a:r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emināri – NVO dienas u.c.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5600" b="1" dirty="0">
                <a:solidFill>
                  <a:srgbClr val="C00000"/>
                </a:solidFill>
              </a:rPr>
              <a:t>N</a:t>
            </a:r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 datu bāze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5800" b="1" dirty="0">
                <a:solidFill>
                  <a:srgbClr val="C00000"/>
                </a:solidFill>
              </a:rPr>
              <a:t>I</a:t>
            </a:r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nterešu pārstāvniecība: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Ministrijas (KM)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Plānošanas reģions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Pašvaldības</a:t>
            </a:r>
          </a:p>
          <a:p>
            <a:pPr marL="5715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lv-LV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zemgalei.lv/pub/3a519adaf8affee11f933b19f9ece287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038714" y="0"/>
            <a:ext cx="4153286" cy="276712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335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Virsraksts 1"/>
          <p:cNvSpPr>
            <a:spLocks noGrp="1"/>
          </p:cNvSpPr>
          <p:nvPr>
            <p:ph type="title"/>
          </p:nvPr>
        </p:nvSpPr>
        <p:spPr>
          <a:xfrm>
            <a:off x="545783" y="223520"/>
            <a:ext cx="8596312" cy="1320800"/>
          </a:xfrm>
        </p:spPr>
        <p:txBody>
          <a:bodyPr/>
          <a:lstStyle/>
          <a:p>
            <a:r>
              <a:rPr lang="lv-LV" sz="6000" b="1" dirty="0"/>
              <a:t>Līdzdalība?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77863" y="1234758"/>
            <a:ext cx="9827578" cy="55529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Jelgavas dome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Jēkabpils dome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Zemgales plānošanas reģions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Nodarbinātības Valsts Aģentūra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Zemgales reģionālā enerģētikas aģentūra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lv-LV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LV līmenī: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Latvijas Pilsoniskā alianse - padome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IZM Strukturētā dialoga darba grupa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lv-LV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LM sadarbības memorands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MK un NVO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sadarbības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memorands</a:t>
            </a:r>
            <a:endParaRPr lang="lv-LV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zemgalei.lv/pub/3a519adaf8affee11f933b19f9ece287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849361" y="-10160"/>
            <a:ext cx="3342640" cy="2227034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65" name="Rectangle 30"/>
          <p:cNvSpPr>
            <a:spLocks noChangeArrowheads="1"/>
          </p:cNvSpPr>
          <p:nvPr/>
        </p:nvSpPr>
        <p:spPr bwMode="auto">
          <a:xfrm>
            <a:off x="3592830" y="5963920"/>
            <a:ext cx="80505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16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16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16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ts val="16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2"/>
                </a:solidFill>
              </a:rPr>
              <a:t>Ģeogrāfija</a:t>
            </a:r>
            <a:r>
              <a:rPr lang="en-US" altLang="en-US" sz="3200" b="1" dirty="0">
                <a:solidFill>
                  <a:schemeClr val="accent2"/>
                </a:solidFill>
              </a:rPr>
              <a:t> (2002. – 2016.g.)</a:t>
            </a:r>
            <a:endParaRPr lang="en-GB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41" name="Picture 2" descr="http://zemgalei.lv/pub/3a519adaf8affee11f933b19f9ece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5765636"/>
            <a:ext cx="1639570" cy="10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06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http://albordedelcaosdotcom.files.wordpress.com/2012/03/ofbiz-project-mana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39700"/>
            <a:ext cx="6926262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1309688" y="4176713"/>
            <a:ext cx="7766050" cy="1647825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C00000"/>
                </a:solidFill>
              </a:rPr>
              <a:t>Projekti</a:t>
            </a:r>
            <a:r>
              <a:rPr lang="en-US" b="1" dirty="0"/>
              <a:t> NVO </a:t>
            </a:r>
            <a:r>
              <a:rPr lang="en-US" b="1" dirty="0" err="1"/>
              <a:t>sektorā</a:t>
            </a:r>
            <a:endParaRPr lang="en-US" b="1" dirty="0"/>
          </a:p>
        </p:txBody>
      </p:sp>
      <p:sp>
        <p:nvSpPr>
          <p:cNvPr id="47107" name="AutoShape 2" descr="data:image/jpeg;base64,/9j/4AAQSkZJRgABAQAAAQABAAD/2wCEAAkGBxQSEhUTEhIVFRUUFBUUFRQUFRQVFRAVFBIWFhQUFBUYHSggGBolHBQVITEhJSkrLi4uFx8zODMtNygtLisBCgoKDg0OGhAQGywkHCQsLCwsLCwsLCwsLCwsLCwsLCwsLCwsLCwsLCwsLCwsLCwsLCwsLCwsLCwsLCwsLCwsLP/AABEIALQBGQMBIgACEQEDEQH/xAAcAAACAgMBAQAAAAAAAAAAAAAABQQGAgMHAQj/xABQEAACAQMCAgUHBggKCQUBAAABAgMABBESIQUxBhNBUWEUInGBkaGxMlJicsHRIyRCRFRzkpMHFTNTY5SisrPCFjR0gsPS09TwQ2Sj4fEl/8QAGQEBAAMBAQAAAAAAAAAAAAAAAAECAwQF/8QAIREBAQACAwEBAQADAQAAAAAAAAECEQMhMRJBMhMUIgT/2gAMAwEAAhEDEQA/AO4UUUUBRRWuZ8Cgj390EUkmuZ9JuMmQkA7CmXS7jJLaFPpqntGzmqZZL44lt3LmoIqypwcnsobgvhWVzazClFrJTSJqyHC8dlZeTEVMyiLhWqZ6hdeQanvCahy25q21flkbgGo/WnNe+TmshbHuqNmj7o/x9omAY7V1DhHEhIo3riDqRVs6H8XIOkmrY1Sx1eitFnNqUGt9aKiiiigKKKKAooooCiisJZAoLMQoG5JIAA8SaDOilZ6QQZwpkk7jFDPKh9EiIV99a/8ASFA2loblTp1A+TTuCM45xq2D4HBoHFFKj0ghGMidQe1rW5VR6WMeF9eKmWV/FMCYpEkA2JRg2D3HHI+mgk0UUUBRRRQFFFFAUUUUBSrjdzojJ8KaNVN6cXemPHfSinqhlck99PLThYA5Uv4BHVqUbVy5XddWM1EZLMAcqVz2kryuqSrGqLGQOqDkl9WdRLfR7Mc6dl6hWz/jEw+hCfUetHxBqImlcnCZ/wBIT9wMf36jScIm/SB6oUx8c++rQ4qPItKtFXfhEp/OG9UUX2g1qfgMh/OZB6I7f7YzVn6usxHVfqp1FXTgMn6Qx9McP2KK38LsGbrVc6jHLoDaQuR1cbbgeLGrKsdIuF8cto+tSW5hjk8puMpJIiMAJ3VNmI/JVanuq3URr/hO3KktuGikB8aubcXtG2F1bknkBNFk+gaqXcY4f24qZlYpZKu3Rq81KPRVgrn/AEMnIAB7Dir+h2rqlc9e0UUVKBRRRQFFFFBG4leCGJ5WBIjQtgfKbA2Ve8k7DxNRIOFaiJLnEsmxCneKDwiQ7ZHzz5x7wMAa+liMbZmUMTE8M5VAWaRbedJnQKNySqEYHPNM7W5SVFkjZXRwGV1IKspGQQRzFBtooooCl/EeDRTHWQUkHyZozolT0OOYz+S2VPaDTCtdxOsal3YKqjLMTgADtJoF/CLqTW8E+GkjCsJANInicsFcryVwUYMBtkAjAIAaUt4XEzPJO4KmUIqIdmSKPUUDDsYl3YjsyAeVMqAooooCiiigKKKKDCQ7Vzzp+/yR410OXlXOuno3X01F8TPUTgZwKsKvVd4Ku1WKGOuT9dUegVFs0/GZv1duMeGZjn3keqmBwKW3Nrl5HWVkMiRJlAmU6p5GyNYIOeswduQq0hTNkqLItLPJG7by5PrhX3CKl3GYpI4y6XdxkNGMN1LbNKitzjzyJotOliVa2iOki2sv6bL647Yn29XW5bOX9Nm/Ytvh1VRqJNtFK+AjMcgI28qu9jvj8ak7/b66zHD5DzvZ/UtsPhFUzh1mIkCBi3nOxZtILNI7OxOkAc2PIVGulagdI7dPI7jzF2glPyR2Rk/ZW/iCZX0j7KOki/ilz/s83+E1bJ90H1R8Kfiv6i9GVwx9NdAi5CqN0fTzvXV6jGwrpw8c+XrKiiirqiiiigKKKKApRJwTSzPbStAzEsygB4ZGPNnhPIk8yhUntJpvRQKFlvVIDRW0gxu6yyQknwiMbgft17LdXY3Ftb4+ldOvwtzTal3SHia21vJPIrMiAF9IBKoWCs+O5QSx7cKcZoNVtNczIrqbeNWVWBHWXAYMMgg/guYPOt8fDBqDyu0rKcrrwEQ96RqAuR2E5I76jdDpQ1jalTkG3iwcEZxGBtns2pxQFFFFAUUUUBRRRQFFFFBhKdq5/wBNI8+qrxeTaRVP4s4cmq5XS+ONpVww6RUqXigWtBjwtJrtt65d9uqQyl43UduN57aR3DUnlnINW0rtdF4lmo3G7vMD+Gk+yRT9lIrO4JplxCIm2lPdGzfs+d9lU/Wm+qfrOc1mbvHbWPVY3pJxoqxRGAYM+SCAQQis24PjpquPqcjo8ZUc3UelgKkQcXU/lr+0PvqorBEOUUY9CJ91MrK2hPOGI+mNPurTTLZr0mC3VpLEkyLIy5jPWqvnqcqCc8jjBz2E1KtVSK3jj6xGKRqpIcHUwUBjz7Tk0WtlD/Mxfu0+6t9xwmAje3h/dR/dTcs0iz9SOATRg5MiD0uo+2rfbXkb7JIjHGcKyscd+xqocH4dbhv9Xh/dR/dTia0iS6tTHGiE9eCURVJ/Bg4JA8PdXTj458pdn9FYNKoIBYAtnSCRlsDJwO3YE1C4jdPqWGLHWONRYjIhjBwXI7STso7Tk8lNWVTZJVUZZgB3kgD30tPSWzyV8rtyw/JE0Zb9kHNexcAg+VIgmftknAkcnwyMIPoqAPCpyWqBtQRQwGNQUAgd2eeKBd/pLbD5UvVj50qSQqfQ8ihT7aaxyBgGUgg7gg5BHgRzr0jNJrrgCrl7RvJpeeUGYZDz/DQfJYHtIw3cwoHVFLOE8W61XEq9VLCdM6E7IdOoOrHGqNhuG9IOCCBq4jxQPbq1vID17rFFKmCB1jaTKh5NgBmHYcDsNBtvOPQRsVLO7A4ZYYZpyh54cQo2j14qHLxXylXjSyuJYnDRu0ipboQy4ZWSdll0kHGQhHdTm0tliQIi6VUYA+0nmSeZJ3NbqBRFJcoqqtrCFUBVRbgjQoGAADEBsB3143G3TPXWdwij8tBHOp9CQu0h/YpxRQR7K+jmXVE6uM4JUg6SOYYdh8DvUilnEeDJI3WITFOPkzR7NtyWQcpU3+S2R3YOCMuB37TRkyKFljdopVHyRIhwSv0WGHGd8MM70DGiiigKKKKAoNFFBW+lFwVTIqp2kpbnVz6TWuuM1RrTzTg1z8vrs4tXA3aHIpLfWdWCF9q03KA1kmKhPb0slscnlVsuLaowtKn6T8lFhYb0/wCIWP4nP+okPsQmttlbb07uOrS3kaVgsYjbWx5KpUgk47N6TulmojSxZUHvAPtGaqnGLciaM+Eg9yn/ACn21bOjV0s9jbSA5zBGGI5dYiBZBntwwYeqoHG7B2KNGEJQtkSFlBDLjYqDg+qos1Te4riwZpnY2+KjmK6H5vb+q5k+23qRCbsfm9v/AFqX/t6m2o1Dq1FMgNqrct9dRLre3twoZFOLqQnLuqKAPJvnMBTXyucDe0P+7NER78VElVtb0bS4pwZMz2n1pj/8JGPePZVT/jOUvjyK42+la4PoPXfZVg4dLNLNb5s54ljaR2kka204MLoF/Bys2SWHZjbwrbi2py60n8Y6KxXE6XBeRHUBW6tynWourCEjzl+WxypXO2cgYrDgVmkF3cxqzk9VbuOskklbQWmGzSEnTqDbcs5qw0s4vwsylZIpOqnjDCOTTqGlsao5UyNcZwuRkHIBBB3rdzmdFJU4rPHtcWrnn+FtiJozvt5hxIpPPGkgfONZHpPbD+Ul6r9ekkGT3AyqM+qgcUUqXpHbH5Ewk7PwKvNj09WDivTxYttFbzOe90MKDxZpMHH1VY+FBpuYgOIREAfhLWdZNh5yxywmIN3gGWXH1276T8T6MW9pi7giYdVOtw8aFyoj0GOXq4gcbKxk0gc1251ZLCyKs0sjBpXAUkDCxopJWNB3Akkk7knsGFE6gwhlV1DKQysAyspyGUjIII5gg1nSU8DMZJtJeoySxiK9ZbsWOWPVZBQk5PmMu5JINbIr25XaS1DH50EyMp7iRLoKnw3x3nnQNqKVtxKYc7KU+CSW5PsaQfGhL2eT5FsYu83DxjHiqws+r0Er6aCbe3axIXc4AwNgSWJOFVQN2YkgADck1F4HbMiM0gw8srysux0az5iEjYlUCAkbZBxtWVvw46xJM/WyLnTtpSIkYJjTJwSCRqJJwSM4JFT6AooooCiiigQr0hkZVeKwuZY5ESRJEezUMroGGVknVgRnG4rw9IJ84/iu9z9awx+15TimvCk0wxL3RIPYgFSqCt3HFbl1P/8AMnA+lPZhvYJSPfVJv7qZXJbh9wvhrtG+E1daxVc6RWORqFUzm4048tVRl4xN2WM/re1H/GrdHxWTUoktnjViF19ZCyqWOFDAPq3JA2B51vOxxUfim6KP6a391xGfsrndBkY60ule3V4kY1SSIgzjLsFGTsBk1lNhVLMQqqCzMdgqgZJJPIAdtUX28hfFRLjpLA6PEyTsjq6HTbzMrqcqxVlUgjnWF7OAmtSCunUGBBBGM5BHMUk4FMVhiUk+bFGPWEA3q0KecH6QW1vDHAguQsSKi6rS6JOBzOIsZO59dSZek0B7Lj+p3n/SqKL3FTrW71dtLUaqCekMH9P/AFS8/wClW+Hj1vzLuv14LhP70YpmlSo6r0Xap9KeJrNblLefQ+uNvwkMojdQ4yGZkwANm2I3QDtp/Fx23OhPKAzsVQEqwMjNsCBpA3PdtTWPNQuO5Kxjn+M23uuEP/noq81elLv1KsbbLZq1QJgVA4dbY3pnW+E1GHJlsUUUVozFFFFAUUUUBRRRQFRuJXyQRPLK2lI1LsfBRk4Haak1wf8Ahv6SiW4S2jkJRIyJNDeazswODg4ONA9BzQWj+Dz+EKXiXE7iMKFtlhDRIdIdCrga27WLatwDgYHiT1Cvnj+A0Ot9JLq0xpBiQfzutiEHqKk+qvoOCYOAynINR9Tek/N1tsoooqUCiiigKKKKCJwlswRHvijPtQVLpCOhtiNhaxgDkBqAX6oB29VB6GWPbaxk95BJ9pOaB9Wm6i1KRSj/AEPs/wCZJHcZZiP2S+K8bojbD5Alj/VXFzH7lcCgrfGIND0o4kdo/wBfD/iCmnSXo8E3Fxdeudm97ZNIouGbqWuJ3CsG0MYypKnK5wgbng8+yubOSV08d3iOOdGLa7dJJkOtCMFTjUoOdDgggr6s+NY3vArVlZQmgkY1KSSvoDEr7RU66lwKUvOSapLV7Iix8KhtYZFh1hShJ1OzclbcA7A7nkBW6yhwi/VX4CspU1qytyZSpxzwRg4pZxKIwxM3lcwOCEyYsM4UlVA6vf5J9lW9WmOjwQk1NtVK0nt+Hufzu4I8DB8eqqYOFv2XdyPXAfjFVbFrNfh/BcU0gOapf8WSD87uM9/4ufd1VN7OxmI/12UeiO3z746jUZ21Zai365MB/wDcw/2iVHvYUm4vFcRQSSLeOSiMygxQbkDYEhe/HZTzg3DZi6GS4WRFYNoa3QEld1IcNsQcHOOytMJ2zzvS2QpgVsrwV7XS5xRRRQFFFFAUUVjI4UEnkBk0HksoXmcVjDOr/JIOOfhVV4txrGW9Q8AKq0HTIW8pkbOkBtQ+dsSPfisP83evx1f61+N/rL+Fjp+YdVrbthuUjg78t0U9nifVXCpZix1Mck/Ct/E75ppGdzksSSe8kkn41DatnNFw6GcU6lzp21xxj9l5T9tdx6K8UAUZOzD31852M2mVADsFXP8Aa299de6McR/Bgd3KuTk/55PqO3jn1xarqnli9m9YHiC9xqrx3JA2NZeVntqZzZM/8OK3xSBhkHNZ1VuGcQYPtyJ3FWmujDP6jHkw+aKKKKuzFFFFAUGiigSdIbbUhqgq2CQeyupXUWoGub9I7MxSEjkay5cdzbbiy1dEd9fvrZEhL6Mam1ooyyhsAHfkR7ahpcy/or/vIf8Amot5t5W+fKf7CJF8YzWyG73rFvseVSj81f1yQ/Y1ReJ654mia3YBsb9ZFqUqwII5jO1NOszWlhSVOV6e2N+ygKLKbCgKArWxwAMDGZR2U6sL5XYI0csTspZRKgGoLjVhlJUkah21AsqkzT4uIfCOdv8ACX/MaiouV0n3MYUEnkASfQNzWnh/Gl0gmC5AIBB6lmyDuP5PVUTjnEAIJj3RSH2IacWDgKB3AD2DFRFbSfpReQ3du0STyQuWRlYxXClSrgnUmgEjGoY5cqtfA+kNnGir5UnmqFyzMW2GMuSM57ya1W76jVr4cvm1vxsc0VOktmRkXduR+uj++pdpxKGX+Smjkz8x1blz5Gtpt0JyUXPPOkZ9tJONWiLc2Toiq5umVmVVDMnkVySpPPGQp9VbMlgooooCiiigKQ9Kr/q0C/O3PoFOLqcIpY9g9tUPjtx1p1s2BjcfYKy5c5Jp0f8Anw3lv8V7il0SpJPPlXOuld4QAM8yat3FrkscDkOVUDpUSWQDck4AG5JPYBXLxd5O/nvzx0mY1J4fwqaf+TQkfOOy+08/VV16JdAWbEt2pA5iHtPcZMcvq+2rzLZogwoAxtgDGK6MuTXjgx4t+uccG6JM8jK76WTQDpHeue2r7wfowYsfhGYez4VC4aR19we5419fUI3+YVa7O5yKxyy3e28mpqHFnbRgdvtNbXtE5DI8edQYZjUrru+o0rK2cOsyJFGcjOc+jvq1VVIJSGDKe2rSjZAPeM1vwX2Mef2VlRRRW7AUUUUBRRRQeGqv0utQUJq01WulUo0FT2gj21GXicfXG4CRGD84s/7x2f8AzVik29TbrgMQ+QGUDYASygADkMaqUXHCAO1/3kn/ADVzzVdFlh3bT1M11W7axxyaUeiR/tJrBZZRcCFZJclWbDhHGAUwwbSDpwXyCc5UDtFTpH1pb4HqLfTfh4vqTD29UfsqNDbXQ/8AViPphcH3S71mtnMZFaQx4QOPMDAsWx2EnHLvNRqJtqPxmQmGUd8bD2irNYyE0qm4b1ilckZ7QAcbg8jseVTrSwnHK4HrhU/BhVcrPCSrPw1dxVws+Vc34hLc2lu873UAC4A1Wj41McKHYT+aCcDOw3FWyzgv2UMt5ZlWAKt5DP5wIyD/AK2K145plnVkpF0nt3d7QRydWwuidYVXx+J3OfNbbtrNI78bGW0fxEM8f9nrX+NYx2t080LT9RoiLtmIyamZo2QDQwwBhyc6jWzN41jfj5N7Af1loT/cmWsPJOJfpln/AFKb/uqsFFAiWyvz8q8tx9Szcf3pzWE9veKMtfRAeFrv75SKsFVvpxMUiRhy14PrG1VzusbVsJ9ZSEPGJ7rG94jD/ZlHweqXfGff8Yz6Ylx7jTS44gSDSa5uM1xXK16OGEhcbaeRgiyBmY4CrFuf7VXDgfQLqCJ5bpetxt+BR+rPboy3Psz7KS9GuIiKZmPPQQPAE+dj1VYrri+259HjVsMtLZ4/SdPcXCArHcxY5edajf06ZBVUvJbkMcy27Z/oZV/4pov+L55UhuOJMW0L5zns7BVss9xWcWu6Y2kpiMryMpMjhzpBAGI0TAySfyM+unHCzPMfMAjX5zjf1LzNQ+C8JA8+U5bx5D6oqxw3mjYVnrd3Vb11DC04MOcs8r+AIQf2Rn30whsoByTPizM3xNI04qM7nNbBxAHlVtxWyrCpRfkKo9AAr2Pi5Q89u48qRrd5rGWTNN2eK9X1e7K7WRcj1juqRVP6MzssgB5Hb28quFdXHl9Ry8mPzehRRRV1BRRRQYStgE1ROk7ls1dbxtsVV+K22c1XKdLY3VUtiMZPIcyewDmTSUu8zERroQYxK6Mes23KKSuBvsTnPdjGWfEbbM3Vt8hUV9PZISzDzu8DSNuWWGeypIrl/l1/0Uw8GYneeT/dEa/BKaQdH87ieYHkDmM4Bxkbpy2HsqREKYwvio+qfMLja3EW40XCj8nAimxjsOdDnwOj01vtbmOQErnKnS6sCrxtz0up3B3B8RuMipclxS27tD1kcwHndZHE2OckcrhMN3hS2sd2GxzNTJ9K3pIcgAsSFVQWZjyUAZJNSrCyu5BqjEUA5r16vK5+uiMoT0am9XKpjWA623jbZXd23/LaJQyJ7SXx/RemrfbQAVrjxyMc+TZAnRy5ljeO5u42jcYKR2kahl7VbrXkz2UzHCbgcuITeuG1I9YEY+NN1rKtWRGTxCLfNvdLn5Kq1rKB9ElnR28DoHiKmcL47FOSg1RyqAXglGiaMHbJXtXY+cpKnsJqY8lQeLcLjuVAbKuh1RTJgS27/Pjbs7iOTDIIIOKmUNKKW9Hb1poA0mOsV5YZCoIVpIJnhkZQeSloyQO4imVSCoHHbTrYJE71JHpG4qfXhqLNkunD7hTSi5iJ5NirZx2y6uaRD2MSPQdxSaeAd1cOtXT0sctzarvbOrBtZyOXdWcvHAow5K+G5BPhip15AKShFE8ercaxnPZzwT68VOpfVvqzw84ZwyW45ZRDzJGCfUeXrq48I4db2g81AzHm7bnNabW8QJtt3jxpXfX5Y4Wr42SJylyNuJ3aswYeOaWS3eT/AOb0smu8DGfSaixXrMcRrq8ewffVb3VdfJ/G3aa2+XqvNgPSQKU/xZJJgyMT9EHAHqFT7bhKL+SPZVVK3HpBGNlyx+iCffW+14w7HAjb14++gWS9gFTLYBSNhSxE0c8Fu8sD4jn2VfdYqg2gGoMO/B++rpW/DbqufmnaZRRRXQwFFFFBHuFpTdRZptctUBxU0Uzj/CC+HQ6JEzpYjUpDY1I69qnA5EEEA1WJLt4jiaF1+nGDLGf2RqX1qB410u5hzVe4lZVhni2wz0rC8bgHOVR6Tj41mvSG3P5zB++j++pQtTmnPDuGjngeys5htrlnotteIQnfWX8Io5ZifQI1NWLhli8jK8idWiElIzgyM2kqHkwcLsThRnmCTnYMbW3xTGKOtscdOfLK1pu+HJNHofIGQwZTpeN1OVdGHyWB7fs2qJDxaW3Gi7ilfTgLcW8LzLOO94oVLRPtuNOnfY9gdotbAKsoVR9J7Yj+UZfovDOj/sMgb3VkelNp2zqvg4ZD7HApsDUW8ucDnQJ5uk9ufku8m+wihnlJ9GhD7eVbYr6eXaKAwjtluNOQO+OFCSx+uUHp5Vpa7JPOp9vcUW0n8OtliQIpJxkljjU7MxZ3bAA1MxLHA5k1KqLAc1KqVRXhFe0VIoXT+2xIknzhg+kVUZTtXQun0eYkPc+Pca5/J4muPl6zdnDd4kF+hPKkN1Bjxq1X47O3upY1n2tVY3qPZXrqo17kdvbjxrY3Ec7CvPJ9bBR2/dTODhKqPiTU6WmVJ/I2lIznT3d/ifuqy8NtlQchUfIGw9tevOewUt0rcbfU+a7AoS5yKTT3CofOOSPyQd//AKqKvE23OOZ9nhVEaiyG7xUm2m1VUlvCd8E0z4fcsSM7DuH2mo7RYvfDe6rp1lc/sJycVZPLDW/HlpzcmNq00UUV1OcV4aKKCJcVENFFShFuTSm5Fe0VjyNcEHqxmmlktFFZcbTPw2hWpkYr2iuhztooJoooNcrUiv5TmiiiYgxGp9uaKKLnlnUyiipilFFFFShXenZxbZ+mPga5vDyZu0V5RXJz/wBOzg/loMYxntPbS+cUUVWN0EtpYEd9NGnLDf8A/aKKjJfB5EM0qvr5w+gHA8OZ9dFFVx7qOWlwXz/TU+GMYooqzOCDZsDlzpjbvg15RVVlr4O2SKsWqiirRhm//9k="/>
          <p:cNvSpPr>
            <a:spLocks noChangeAspect="1" noChangeArrowheads="1"/>
          </p:cNvSpPr>
          <p:nvPr/>
        </p:nvSpPr>
        <p:spPr bwMode="auto">
          <a:xfrm>
            <a:off x="155575" y="-1462088"/>
            <a:ext cx="47625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>
              <a:latin typeface="Trebuchet MS" pitchFamily="34" charset="0"/>
            </a:endParaRPr>
          </a:p>
        </p:txBody>
      </p:sp>
      <p:sp>
        <p:nvSpPr>
          <p:cNvPr id="47108" name="AutoShape 4" descr="data:image/jpeg;base64,/9j/4AAQSkZJRgABAQAAAQABAAD/2wCEAAkGBxQSEhUTEhIVFRUUFBUUFRQUFRQVFRAVFBIWFhQUFBUYHSggGBolHBQVITEhJSkrLi4uFx8zODMtNygtLisBCgoKDg0OGhAQGywkHCQsLCwsLCwsLCwsLCwsLCwsLCwsLCwsLCwsLCwsLCwsLCwsLCwsLCwsLCwsLCwsLCwsLP/AABEIALQBGQMBIgACEQEDEQH/xAAcAAACAgMBAQAAAAAAAAAAAAAABQQGAgMHAQj/xABQEAACAQMCAgUHBggKCQUBAAABAgMABBESIQUxBhNBUWEUInGBkaGxMlJicsHRIyRCRFRzkpMHFTNTY5SisrPCFjR0gsPS09TwQ2Sj4fEl/8QAGQEBAAMBAQAAAAAAAAAAAAAAAAECAwQF/8QAIREBAQACAwEBAQADAQAAAAAAAAECEQMhMRJBMhMUIgT/2gAMAwEAAhEDEQA/AO4UUUUBRRWuZ8Cgj390EUkmuZ9JuMmQkA7CmXS7jJLaFPpqntGzmqZZL44lt3LmoIqypwcnsobgvhWVzazClFrJTSJqyHC8dlZeTEVMyiLhWqZ6hdeQanvCahy25q21flkbgGo/WnNe+TmshbHuqNmj7o/x9omAY7V1DhHEhIo3riDqRVs6H8XIOkmrY1Sx1eitFnNqUGt9aKiiiigKKKKAooooCiisJZAoLMQoG5JIAA8SaDOilZ6QQZwpkk7jFDPKh9EiIV99a/8ASFA2loblTp1A+TTuCM45xq2D4HBoHFFKj0ghGMidQe1rW5VR6WMeF9eKmWV/FMCYpEkA2JRg2D3HHI+mgk0UUUBRRRQFFFFAUUUUBSrjdzojJ8KaNVN6cXemPHfSinqhlck99PLThYA5Uv4BHVqUbVy5XddWM1EZLMAcqVz2kryuqSrGqLGQOqDkl9WdRLfR7Mc6dl6hWz/jEw+hCfUetHxBqImlcnCZ/wBIT9wMf36jScIm/SB6oUx8c++rQ4qPItKtFXfhEp/OG9UUX2g1qfgMh/OZB6I7f7YzVn6usxHVfqp1FXTgMn6Qx9McP2KK38LsGbrVc6jHLoDaQuR1cbbgeLGrKsdIuF8cto+tSW5hjk8puMpJIiMAJ3VNmI/JVanuq3URr/hO3KktuGikB8aubcXtG2F1bknkBNFk+gaqXcY4f24qZlYpZKu3Rq81KPRVgrn/AEMnIAB7Dir+h2rqlc9e0UUVKBRRRQFFFFBG4leCGJ5WBIjQtgfKbA2Ve8k7DxNRIOFaiJLnEsmxCneKDwiQ7ZHzz5x7wMAa+liMbZmUMTE8M5VAWaRbedJnQKNySqEYHPNM7W5SVFkjZXRwGV1IKspGQQRzFBtooooCl/EeDRTHWQUkHyZozolT0OOYz+S2VPaDTCtdxOsal3YKqjLMTgADtJoF/CLqTW8E+GkjCsJANInicsFcryVwUYMBtkAjAIAaUt4XEzPJO4KmUIqIdmSKPUUDDsYl3YjsyAeVMqAooooCiiigKKKKDCQ7Vzzp+/yR410OXlXOuno3X01F8TPUTgZwKsKvVd4Ku1WKGOuT9dUegVFs0/GZv1duMeGZjn3keqmBwKW3Nrl5HWVkMiRJlAmU6p5GyNYIOeswduQq0hTNkqLItLPJG7by5PrhX3CKl3GYpI4y6XdxkNGMN1LbNKitzjzyJotOliVa2iOki2sv6bL647Yn29XW5bOX9Nm/Ytvh1VRqJNtFK+AjMcgI28qu9jvj8ak7/b66zHD5DzvZ/UtsPhFUzh1mIkCBi3nOxZtILNI7OxOkAc2PIVGulagdI7dPI7jzF2glPyR2Rk/ZW/iCZX0j7KOki/ilz/s83+E1bJ90H1R8Kfiv6i9GVwx9NdAi5CqN0fTzvXV6jGwrpw8c+XrKiiirqiiiigKKKKApRJwTSzPbStAzEsygB4ZGPNnhPIk8yhUntJpvRQKFlvVIDRW0gxu6yyQknwiMbgft17LdXY3Ftb4+ldOvwtzTal3SHia21vJPIrMiAF9IBKoWCs+O5QSx7cKcZoNVtNczIrqbeNWVWBHWXAYMMgg/guYPOt8fDBqDyu0rKcrrwEQ96RqAuR2E5I76jdDpQ1jalTkG3iwcEZxGBtns2pxQFFFFAUUUUBRRRQFFFFBhKdq5/wBNI8+qrxeTaRVP4s4cmq5XS+ONpVww6RUqXigWtBjwtJrtt65d9uqQyl43UduN57aR3DUnlnINW0rtdF4lmo3G7vMD+Gk+yRT9lIrO4JplxCIm2lPdGzfs+d9lU/Wm+qfrOc1mbvHbWPVY3pJxoqxRGAYM+SCAQQis24PjpquPqcjo8ZUc3UelgKkQcXU/lr+0PvqorBEOUUY9CJ91MrK2hPOGI+mNPurTTLZr0mC3VpLEkyLIy5jPWqvnqcqCc8jjBz2E1KtVSK3jj6xGKRqpIcHUwUBjz7Tk0WtlD/Mxfu0+6t9xwmAje3h/dR/dTcs0iz9SOATRg5MiD0uo+2rfbXkb7JIjHGcKyscd+xqocH4dbhv9Xh/dR/dTia0iS6tTHGiE9eCURVJ/Bg4JA8PdXTj458pdn9FYNKoIBYAtnSCRlsDJwO3YE1C4jdPqWGLHWONRYjIhjBwXI7STso7Tk8lNWVTZJVUZZgB3kgD30tPSWzyV8rtyw/JE0Zb9kHNexcAg+VIgmftknAkcnwyMIPoqAPCpyWqBtQRQwGNQUAgd2eeKBd/pLbD5UvVj50qSQqfQ8ihT7aaxyBgGUgg7gg5BHgRzr0jNJrrgCrl7RvJpeeUGYZDz/DQfJYHtIw3cwoHVFLOE8W61XEq9VLCdM6E7IdOoOrHGqNhuG9IOCCBq4jxQPbq1vID17rFFKmCB1jaTKh5NgBmHYcDsNBtvOPQRsVLO7A4ZYYZpyh54cQo2j14qHLxXylXjSyuJYnDRu0ipboQy4ZWSdll0kHGQhHdTm0tliQIi6VUYA+0nmSeZJ3NbqBRFJcoqqtrCFUBVRbgjQoGAADEBsB3143G3TPXWdwij8tBHOp9CQu0h/YpxRQR7K+jmXVE6uM4JUg6SOYYdh8DvUilnEeDJI3WITFOPkzR7NtyWQcpU3+S2R3YOCMuB37TRkyKFljdopVHyRIhwSv0WGHGd8MM70DGiiigKKKKAoNFFBW+lFwVTIqp2kpbnVz6TWuuM1RrTzTg1z8vrs4tXA3aHIpLfWdWCF9q03KA1kmKhPb0slscnlVsuLaowtKn6T8lFhYb0/wCIWP4nP+okPsQmttlbb07uOrS3kaVgsYjbWx5KpUgk47N6TulmojSxZUHvAPtGaqnGLciaM+Eg9yn/ACn21bOjV0s9jbSA5zBGGI5dYiBZBntwwYeqoHG7B2KNGEJQtkSFlBDLjYqDg+qos1Te4riwZpnY2+KjmK6H5vb+q5k+23qRCbsfm9v/AFqX/t6m2o1Dq1FMgNqrct9dRLre3twoZFOLqQnLuqKAPJvnMBTXyucDe0P+7NER78VElVtb0bS4pwZMz2n1pj/8JGPePZVT/jOUvjyK42+la4PoPXfZVg4dLNLNb5s54ljaR2kka204MLoF/Bys2SWHZjbwrbi2py60n8Y6KxXE6XBeRHUBW6tynWourCEjzl+WxypXO2cgYrDgVmkF3cxqzk9VbuOskklbQWmGzSEnTqDbcs5qw0s4vwsylZIpOqnjDCOTTqGlsao5UyNcZwuRkHIBBB3rdzmdFJU4rPHtcWrnn+FtiJozvt5hxIpPPGkgfONZHpPbD+Ul6r9ekkGT3AyqM+qgcUUqXpHbH5Ewk7PwKvNj09WDivTxYttFbzOe90MKDxZpMHH1VY+FBpuYgOIREAfhLWdZNh5yxywmIN3gGWXH1276T8T6MW9pi7giYdVOtw8aFyoj0GOXq4gcbKxk0gc1251ZLCyKs0sjBpXAUkDCxopJWNB3Akkk7knsGFE6gwhlV1DKQysAyspyGUjIII5gg1nSU8DMZJtJeoySxiK9ZbsWOWPVZBQk5PmMu5JINbIr25XaS1DH50EyMp7iRLoKnw3x3nnQNqKVtxKYc7KU+CSW5PsaQfGhL2eT5FsYu83DxjHiqws+r0Er6aCbe3axIXc4AwNgSWJOFVQN2YkgADck1F4HbMiM0gw8srysux0az5iEjYlUCAkbZBxtWVvw46xJM/WyLnTtpSIkYJjTJwSCRqJJwSM4JFT6AooooCiiigQr0hkZVeKwuZY5ESRJEezUMroGGVknVgRnG4rw9IJ84/iu9z9awx+15TimvCk0wxL3RIPYgFSqCt3HFbl1P/8AMnA+lPZhvYJSPfVJv7qZXJbh9wvhrtG+E1daxVc6RWORqFUzm4048tVRl4xN2WM/re1H/GrdHxWTUoktnjViF19ZCyqWOFDAPq3JA2B51vOxxUfim6KP6a391xGfsrndBkY60ule3V4kY1SSIgzjLsFGTsBk1lNhVLMQqqCzMdgqgZJJPIAdtUX28hfFRLjpLA6PEyTsjq6HTbzMrqcqxVlUgjnWF7OAmtSCunUGBBBGM5BHMUk4FMVhiUk+bFGPWEA3q0KecH6QW1vDHAguQsSKi6rS6JOBzOIsZO59dSZek0B7Lj+p3n/SqKL3FTrW71dtLUaqCekMH9P/AFS8/wClW+Hj1vzLuv14LhP70YpmlSo6r0Xap9KeJrNblLefQ+uNvwkMojdQ4yGZkwANm2I3QDtp/Fx23OhPKAzsVQEqwMjNsCBpA3PdtTWPNQuO5Kxjn+M23uuEP/noq81elLv1KsbbLZq1QJgVA4dbY3pnW+E1GHJlsUUUVozFFFFAUUUUBRRRQFRuJXyQRPLK2lI1LsfBRk4Haak1wf8Ahv6SiW4S2jkJRIyJNDeazswODg4ONA9BzQWj+Dz+EKXiXE7iMKFtlhDRIdIdCrga27WLatwDgYHiT1Cvnj+A0Ot9JLq0xpBiQfzutiEHqKk+qvoOCYOAynINR9Tek/N1tsoooqUCiiigKKKKCJwlswRHvijPtQVLpCOhtiNhaxgDkBqAX6oB29VB6GWPbaxk95BJ9pOaB9Wm6i1KRSj/AEPs/wCZJHcZZiP2S+K8bojbD5Alj/VXFzH7lcCgrfGIND0o4kdo/wBfD/iCmnSXo8E3Fxdeudm97ZNIouGbqWuJ3CsG0MYypKnK5wgbng8+yubOSV08d3iOOdGLa7dJJkOtCMFTjUoOdDgggr6s+NY3vArVlZQmgkY1KSSvoDEr7RU66lwKUvOSapLV7Iix8KhtYZFh1hShJ1OzclbcA7A7nkBW6yhwi/VX4CspU1qytyZSpxzwRg4pZxKIwxM3lcwOCEyYsM4UlVA6vf5J9lW9WmOjwQk1NtVK0nt+Hufzu4I8DB8eqqYOFv2XdyPXAfjFVbFrNfh/BcU0gOapf8WSD87uM9/4ufd1VN7OxmI/12UeiO3z746jUZ21Zai365MB/wDcw/2iVHvYUm4vFcRQSSLeOSiMygxQbkDYEhe/HZTzg3DZi6GS4WRFYNoa3QEld1IcNsQcHOOytMJ2zzvS2QpgVsrwV7XS5xRRRQFFFFAUUVjI4UEnkBk0HksoXmcVjDOr/JIOOfhVV4txrGW9Q8AKq0HTIW8pkbOkBtQ+dsSPfisP83evx1f61+N/rL+Fjp+YdVrbthuUjg78t0U9nifVXCpZix1Mck/Ct/E75ppGdzksSSe8kkn41DatnNFw6GcU6lzp21xxj9l5T9tdx6K8UAUZOzD31852M2mVADsFXP8Aa299de6McR/Bgd3KuTk/55PqO3jn1xarqnli9m9YHiC9xqrx3JA2NZeVntqZzZM/8OK3xSBhkHNZ1VuGcQYPtyJ3FWmujDP6jHkw+aKKKKuzFFFFAUGiigSdIbbUhqgq2CQeyupXUWoGub9I7MxSEjkay5cdzbbiy1dEd9fvrZEhL6Mam1ooyyhsAHfkR7ahpcy/or/vIf8Amot5t5W+fKf7CJF8YzWyG73rFvseVSj81f1yQ/Y1ReJ654mia3YBsb9ZFqUqwII5jO1NOszWlhSVOV6e2N+ygKLKbCgKArWxwAMDGZR2U6sL5XYI0csTspZRKgGoLjVhlJUkah21AsqkzT4uIfCOdv8ACX/MaiouV0n3MYUEnkASfQNzWnh/Gl0gmC5AIBB6lmyDuP5PVUTjnEAIJj3RSH2IacWDgKB3AD2DFRFbSfpReQ3du0STyQuWRlYxXClSrgnUmgEjGoY5cqtfA+kNnGir5UnmqFyzMW2GMuSM57ya1W76jVr4cvm1vxsc0VOktmRkXduR+uj++pdpxKGX+Smjkz8x1blz5Gtpt0JyUXPPOkZ9tJONWiLc2Toiq5umVmVVDMnkVySpPPGQp9VbMlgooooCiiigKQ9Kr/q0C/O3PoFOLqcIpY9g9tUPjtx1p1s2BjcfYKy5c5Jp0f8Anw3lv8V7il0SpJPPlXOuld4QAM8yat3FrkscDkOVUDpUSWQDck4AG5JPYBXLxd5O/nvzx0mY1J4fwqaf+TQkfOOy+08/VV16JdAWbEt2pA5iHtPcZMcvq+2rzLZogwoAxtgDGK6MuTXjgx4t+uccG6JM8jK76WTQDpHeue2r7wfowYsfhGYez4VC4aR19we5419fUI3+YVa7O5yKxyy3e28mpqHFnbRgdvtNbXtE5DI8edQYZjUrru+o0rK2cOsyJFGcjOc+jvq1VVIJSGDKe2rSjZAPeM1vwX2Mef2VlRRRW7AUUUUBRRRQeGqv0utQUJq01WulUo0FT2gj21GXicfXG4CRGD84s/7x2f8AzVik29TbrgMQ+QGUDYASygADkMaqUXHCAO1/3kn/ADVzzVdFlh3bT1M11W7axxyaUeiR/tJrBZZRcCFZJclWbDhHGAUwwbSDpwXyCc5UDtFTpH1pb4HqLfTfh4vqTD29UfsqNDbXQ/8AViPphcH3S71mtnMZFaQx4QOPMDAsWx2EnHLvNRqJtqPxmQmGUd8bD2irNYyE0qm4b1ilckZ7QAcbg8jseVTrSwnHK4HrhU/BhVcrPCSrPw1dxVws+Vc34hLc2lu873UAC4A1Wj41McKHYT+aCcDOw3FWyzgv2UMt5ZlWAKt5DP5wIyD/AK2K145plnVkpF0nt3d7QRydWwuidYVXx+J3OfNbbtrNI78bGW0fxEM8f9nrX+NYx2t080LT9RoiLtmIyamZo2QDQwwBhyc6jWzN41jfj5N7Af1loT/cmWsPJOJfpln/AFKb/uqsFFAiWyvz8q8tx9Szcf3pzWE9veKMtfRAeFrv75SKsFVvpxMUiRhy14PrG1VzusbVsJ9ZSEPGJ7rG94jD/ZlHweqXfGff8Yz6Ylx7jTS44gSDSa5uM1xXK16OGEhcbaeRgiyBmY4CrFuf7VXDgfQLqCJ5bpetxt+BR+rPboy3Psz7KS9GuIiKZmPPQQPAE+dj1VYrri+259HjVsMtLZ4/SdPcXCArHcxY5edajf06ZBVUvJbkMcy27Z/oZV/4pov+L55UhuOJMW0L5zns7BVss9xWcWu6Y2kpiMryMpMjhzpBAGI0TAySfyM+unHCzPMfMAjX5zjf1LzNQ+C8JA8+U5bx5D6oqxw3mjYVnrd3Vb11DC04MOcs8r+AIQf2Rn30whsoByTPizM3xNI04qM7nNbBxAHlVtxWyrCpRfkKo9AAr2Pi5Q89u48qRrd5rGWTNN2eK9X1e7K7WRcj1juqRVP6MzssgB5Hb28quFdXHl9Ry8mPzehRRRV1BRRRQYStgE1ROk7ls1dbxtsVV+K22c1XKdLY3VUtiMZPIcyewDmTSUu8zERroQYxK6Mes23KKSuBvsTnPdjGWfEbbM3Vt8hUV9PZISzDzu8DSNuWWGeypIrl/l1/0Uw8GYneeT/dEa/BKaQdH87ieYHkDmM4Bxkbpy2HsqREKYwvio+qfMLja3EW40XCj8nAimxjsOdDnwOj01vtbmOQErnKnS6sCrxtz0up3B3B8RuMipclxS27tD1kcwHndZHE2OckcrhMN3hS2sd2GxzNTJ9K3pIcgAsSFVQWZjyUAZJNSrCyu5BqjEUA5r16vK5+uiMoT0am9XKpjWA623jbZXd23/LaJQyJ7SXx/RemrfbQAVrjxyMc+TZAnRy5ljeO5u42jcYKR2kahl7VbrXkz2UzHCbgcuITeuG1I9YEY+NN1rKtWRGTxCLfNvdLn5Kq1rKB9ElnR28DoHiKmcL47FOSg1RyqAXglGiaMHbJXtXY+cpKnsJqY8lQeLcLjuVAbKuh1RTJgS27/Pjbs7iOTDIIIOKmUNKKW9Hb1poA0mOsV5YZCoIVpIJnhkZQeSloyQO4imVSCoHHbTrYJE71JHpG4qfXhqLNkunD7hTSi5iJ5NirZx2y6uaRD2MSPQdxSaeAd1cOtXT0sctzarvbOrBtZyOXdWcvHAow5K+G5BPhip15AKShFE8ercaxnPZzwT68VOpfVvqzw84ZwyW45ZRDzJGCfUeXrq48I4db2g81AzHm7bnNabW8QJtt3jxpXfX5Y4Wr42SJylyNuJ3aswYeOaWS3eT/AOb0smu8DGfSaixXrMcRrq8ewffVb3VdfJ/G3aa2+XqvNgPSQKU/xZJJgyMT9EHAHqFT7bhKL+SPZVVK3HpBGNlyx+iCffW+14w7HAjb14++gWS9gFTLYBSNhSxE0c8Fu8sD4jn2VfdYqg2gGoMO/B++rpW/DbqufmnaZRRRXQwFFFFBHuFpTdRZptctUBxU0Uzj/CC+HQ6JEzpYjUpDY1I69qnA5EEEA1WJLt4jiaF1+nGDLGf2RqX1qB410u5hzVe4lZVhni2wz0rC8bgHOVR6Tj41mvSG3P5zB++j++pQtTmnPDuGjngeys5htrlnotteIQnfWX8Io5ZifQI1NWLhli8jK8idWiElIzgyM2kqHkwcLsThRnmCTnYMbW3xTGKOtscdOfLK1pu+HJNHofIGQwZTpeN1OVdGHyWB7fs2qJDxaW3Gi7ilfTgLcW8LzLOO94oVLRPtuNOnfY9gdotbAKsoVR9J7Yj+UZfovDOj/sMgb3VkelNp2zqvg4ZD7HApsDUW8ucDnQJ5uk9ufku8m+wihnlJ9GhD7eVbYr6eXaKAwjtluNOQO+OFCSx+uUHp5Vpa7JPOp9vcUW0n8OtliQIpJxkljjU7MxZ3bAA1MxLHA5k1KqLAc1KqVRXhFe0VIoXT+2xIknzhg+kVUZTtXQun0eYkPc+Pca5/J4muPl6zdnDd4kF+hPKkN1Bjxq1X47O3upY1n2tVY3qPZXrqo17kdvbjxrY3Ec7CvPJ9bBR2/dTODhKqPiTU6WmVJ/I2lIznT3d/ifuqy8NtlQchUfIGw9tevOewUt0rcbfU+a7AoS5yKTT3CofOOSPyQd//AKqKvE23OOZ9nhVEaiyG7xUm2m1VUlvCd8E0z4fcsSM7DuH2mo7RYvfDe6rp1lc/sJycVZPLDW/HlpzcmNq00UUV1OcV4aKKCJcVENFFShFuTSm5Fe0VjyNcEHqxmmlktFFZcbTPw2hWpkYr2iuhztooJoooNcrUiv5TmiiiYgxGp9uaKKLnlnUyiipilFFFFShXenZxbZ+mPga5vDyZu0V5RXJz/wBOzg/loMYxntPbS+cUUVWN0EtpYEd9NGnLDf8A/aKKjJfB5EM0qvr5w+gHA8OZ9dFFVx7qOWlwXz/TU+GMYooqzOCDZsDlzpjbvg15RVVlr4O2SKsWqiirRhm//9k="/>
          <p:cNvSpPr>
            <a:spLocks noChangeAspect="1" noChangeArrowheads="1"/>
          </p:cNvSpPr>
          <p:nvPr/>
        </p:nvSpPr>
        <p:spPr bwMode="auto">
          <a:xfrm>
            <a:off x="5100638" y="1757363"/>
            <a:ext cx="26082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&amp;emacr;lu rezult&amp;amacr;ti vaic&amp;amacr;jumam “EU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508" y="857796"/>
            <a:ext cx="2942492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&amp;emacr;lu rezult&amp;amacr;ti vaic&amp;amacr;jumam “jelgavas ģ&amp;emacr;rboni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3" y="901761"/>
            <a:ext cx="3130749" cy="16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t&amp;emacr;lu rezult&amp;amacr;ti vaic&amp;amacr;jumam “norde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61" y="3807068"/>
            <a:ext cx="3389638" cy="12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t&amp;emacr;lu rezult&amp;amacr;ti vaic&amp;amacr;jumam “eea grants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03" y="5094044"/>
            <a:ext cx="2501597" cy="14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t&amp;emacr;lu rezult&amp;amacr;ti vaic&amp;amacr;jumam “swiss contribution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94044"/>
            <a:ext cx="2375203" cy="14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tt&amp;emacr;lu rezult&amp;amacr;ti vaic&amp;amacr;jumam “ministru kabinets ģ&amp;emacr;rbonis”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43162" r="20119" b="1757"/>
          <a:stretch/>
        </p:blipFill>
        <p:spPr bwMode="auto">
          <a:xfrm>
            <a:off x="526084" y="4237895"/>
            <a:ext cx="5037992" cy="25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tt&amp;emacr;lu rezult&amp;amacr;ti vaic&amp;amacr;jumam “zemgales pl&amp;amacr;nošanas reģions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4" y="2695575"/>
            <a:ext cx="2807592" cy="14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56" y="53059"/>
            <a:ext cx="6215835" cy="75931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NACIONĀLAIS FINANSĒJUMS</a:t>
            </a:r>
            <a:endParaRPr lang="lv-LV" b="1" dirty="0">
              <a:solidFill>
                <a:srgbClr val="C0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6811921" y="371899"/>
            <a:ext cx="4963095" cy="21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ĀRVALSTU</a:t>
            </a:r>
          </a:p>
          <a:p>
            <a:r>
              <a:rPr lang="en-US" b="1" dirty="0">
                <a:solidFill>
                  <a:srgbClr val="C00000"/>
                </a:solidFill>
              </a:rPr>
              <a:t>FINANSĒJUMS</a:t>
            </a:r>
            <a:endParaRPr lang="lv-LV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8922" y="319152"/>
            <a:ext cx="49825" cy="6205773"/>
          </a:xfrm>
          <a:prstGeom prst="line">
            <a:avLst/>
          </a:prstGeom>
          <a:ln w="152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Att&amp;emacr;lu rezult&amp;amacr;ti vaic&amp;amacr;jumam “british council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3217820"/>
            <a:ext cx="1538738" cy="4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40566"/>
      </p:ext>
    </p:extLst>
  </p:cSld>
  <p:clrMapOvr>
    <a:masterClrMapping/>
  </p:clrMapOvr>
</p:sld>
</file>

<file path=ppt/theme/theme1.xml><?xml version="1.0" encoding="utf-8"?>
<a:theme xmlns:a="http://schemas.openxmlformats.org/drawingml/2006/main" name="Šķautn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9730</TotalTime>
  <Words>430</Words>
  <Application>Microsoft Office PowerPoint</Application>
  <PresentationFormat>Widescreen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Trebuchet MS</vt:lpstr>
      <vt:lpstr>Verdana</vt:lpstr>
      <vt:lpstr>Wingdings</vt:lpstr>
      <vt:lpstr>Wingdings 3</vt:lpstr>
      <vt:lpstr>Šķautne</vt:lpstr>
      <vt:lpstr>Projektu idejas /// Finansējums idejām</vt:lpstr>
      <vt:lpstr>PowerPoint Presentation</vt:lpstr>
      <vt:lpstr>PowerPoint Presentation</vt:lpstr>
      <vt:lpstr>FAKTI </vt:lpstr>
      <vt:lpstr>Ikdienas pakalpojumi</vt:lpstr>
      <vt:lpstr>Līdzdalība?</vt:lpstr>
      <vt:lpstr>PowerPoint Presentation</vt:lpstr>
      <vt:lpstr>Projekti NVO sektorā</vt:lpstr>
      <vt:lpstr>NACIONĀLAIS FINANSĒJUMS</vt:lpstr>
      <vt:lpstr>PowerPoint Presentation</vt:lpstr>
      <vt:lpstr>Kurzemes / Vidzemes / Zemgales / Latgales KULTŪRAS PROGRAMMA / 340 000 EUR</vt:lpstr>
      <vt:lpstr>Sabiedrības integrācijas fonds www.sif.gov.lv </vt:lpstr>
      <vt:lpstr>Valsts Kultūrkapitāla fonds LR Kultūras ministrija www.kkf.lv / www.km.gov.lv </vt:lpstr>
      <vt:lpstr>Labklājības ministrija / www.lm.gov.lv </vt:lpstr>
      <vt:lpstr>Atbalsts darbinieku piesaistei</vt:lpstr>
      <vt:lpstr>PowerPoint Presentation</vt:lpstr>
      <vt:lpstr>Citi privātie fondi</vt:lpstr>
      <vt:lpstr>Starptautiskais finansējums projektu idejām</vt:lpstr>
      <vt:lpstr>PowerPoint Presentation</vt:lpstr>
      <vt:lpstr>ERASMUS+</vt:lpstr>
      <vt:lpstr>Jauniešiem 13 – 30 (!)</vt:lpstr>
      <vt:lpstr>Eiropa Pilsoņiem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Darbības pārskats</dc:title>
  <dc:creator>Uldis Dūmiņš</dc:creator>
  <cp:lastModifiedBy>Uldis Dūmiņš</cp:lastModifiedBy>
  <cp:revision>84</cp:revision>
  <cp:lastPrinted>2015-11-24T15:11:32Z</cp:lastPrinted>
  <dcterms:created xsi:type="dcterms:W3CDTF">2014-01-27T11:20:07Z</dcterms:created>
  <dcterms:modified xsi:type="dcterms:W3CDTF">2017-01-18T08:25:45Z</dcterms:modified>
</cp:coreProperties>
</file>